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09" r:id="rId16"/>
    <p:sldId id="305" r:id="rId17"/>
    <p:sldId id="306" r:id="rId18"/>
    <p:sldId id="307" r:id="rId19"/>
    <p:sldId id="308" r:id="rId20"/>
    <p:sldId id="270" r:id="rId21"/>
    <p:sldId id="271" r:id="rId22"/>
    <p:sldId id="272" r:id="rId23"/>
    <p:sldId id="273" r:id="rId24"/>
    <p:sldId id="274" r:id="rId25"/>
    <p:sldId id="275" r:id="rId26"/>
    <p:sldId id="276" r:id="rId27"/>
    <p:sldId id="277" r:id="rId28"/>
    <p:sldId id="278" r:id="rId29"/>
    <p:sldId id="279" r:id="rId30"/>
    <p:sldId id="280" r:id="rId31"/>
    <p:sldId id="282" r:id="rId32"/>
    <p:sldId id="283" r:id="rId33"/>
    <p:sldId id="284" r:id="rId34"/>
    <p:sldId id="285" r:id="rId35"/>
    <p:sldId id="286" r:id="rId36"/>
    <p:sldId id="289" r:id="rId37"/>
    <p:sldId id="290" r:id="rId38"/>
    <p:sldId id="287" r:id="rId39"/>
    <p:sldId id="288" r:id="rId40"/>
    <p:sldId id="301" r:id="rId41"/>
    <p:sldId id="302" r:id="rId42"/>
    <p:sldId id="303" r:id="rId43"/>
    <p:sldId id="300" r:id="rId44"/>
    <p:sldId id="281" r:id="rId45"/>
    <p:sldId id="304" r:id="rId46"/>
    <p:sldId id="291" r:id="rId47"/>
    <p:sldId id="292" r:id="rId48"/>
    <p:sldId id="293" r:id="rId49"/>
    <p:sldId id="294" r:id="rId50"/>
    <p:sldId id="295" r:id="rId51"/>
    <p:sldId id="296" r:id="rId52"/>
    <p:sldId id="297" r:id="rId53"/>
    <p:sldId id="299" r:id="rId54"/>
    <p:sldId id="298" r:id="rId55"/>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2838" y="-10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AR"/>
          </a:p>
        </p:txBody>
      </p:sp>
      <p:sp>
        <p:nvSpPr>
          <p:cNvPr id="4" name="3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4184516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4131531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2819732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5520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112915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317410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6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8" name="7 Marcador de pie de página"/>
          <p:cNvSpPr>
            <a:spLocks noGrp="1"/>
          </p:cNvSpPr>
          <p:nvPr>
            <p:ph type="ftr" sz="quarter" idx="11"/>
          </p:nvPr>
        </p:nvSpPr>
        <p:spPr/>
        <p:txBody>
          <a:bodyPr/>
          <a:lstStyle/>
          <a:p>
            <a:endParaRPr lang="es-AR"/>
          </a:p>
        </p:txBody>
      </p:sp>
      <p:sp>
        <p:nvSpPr>
          <p:cNvPr id="9" name="8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1218994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4" name="3 Marcador de pie de página"/>
          <p:cNvSpPr>
            <a:spLocks noGrp="1"/>
          </p:cNvSpPr>
          <p:nvPr>
            <p:ph type="ftr" sz="quarter" idx="11"/>
          </p:nvPr>
        </p:nvSpPr>
        <p:spPr/>
        <p:txBody>
          <a:bodyPr/>
          <a:lstStyle/>
          <a:p>
            <a:endParaRPr lang="es-AR"/>
          </a:p>
        </p:txBody>
      </p:sp>
      <p:sp>
        <p:nvSpPr>
          <p:cNvPr id="5" name="4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756752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3" name="2 Marcador de pie de página"/>
          <p:cNvSpPr>
            <a:spLocks noGrp="1"/>
          </p:cNvSpPr>
          <p:nvPr>
            <p:ph type="ftr" sz="quarter" idx="11"/>
          </p:nvPr>
        </p:nvSpPr>
        <p:spPr/>
        <p:txBody>
          <a:bodyPr/>
          <a:lstStyle/>
          <a:p>
            <a:endParaRPr lang="es-AR"/>
          </a:p>
        </p:txBody>
      </p:sp>
      <p:sp>
        <p:nvSpPr>
          <p:cNvPr id="4" name="3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91328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3324821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118D31E-C92A-453C-A3A9-DC3824A3E0D2}" type="datetimeFigureOut">
              <a:rPr lang="es-AR" smtClean="0"/>
              <a:t>28/03/2019</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3FB48E0F-CDD0-4D9A-896F-5E8DC7F65152}" type="slidenum">
              <a:rPr lang="es-AR" smtClean="0"/>
              <a:t>‹Nº›</a:t>
            </a:fld>
            <a:endParaRPr lang="es-AR"/>
          </a:p>
        </p:txBody>
      </p:sp>
    </p:spTree>
    <p:extLst>
      <p:ext uri="{BB962C8B-B14F-4D97-AF65-F5344CB8AC3E}">
        <p14:creationId xmlns:p14="http://schemas.microsoft.com/office/powerpoint/2010/main" val="1709843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8D31E-C92A-453C-A3A9-DC3824A3E0D2}" type="datetimeFigureOut">
              <a:rPr lang="es-AR" smtClean="0"/>
              <a:t>28/03/2019</a:t>
            </a:fld>
            <a:endParaRPr lang="es-A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B48E0F-CDD0-4D9A-896F-5E8DC7F65152}" type="slidenum">
              <a:rPr lang="es-AR" smtClean="0"/>
              <a:t>‹Nº›</a:t>
            </a:fld>
            <a:endParaRPr lang="es-AR"/>
          </a:p>
        </p:txBody>
      </p:sp>
    </p:spTree>
    <p:extLst>
      <p:ext uri="{BB962C8B-B14F-4D97-AF65-F5344CB8AC3E}">
        <p14:creationId xmlns:p14="http://schemas.microsoft.com/office/powerpoint/2010/main" val="1398557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6016" y="1628800"/>
            <a:ext cx="3651349" cy="3651349"/>
          </a:xfrm>
          <a:prstGeom prst="rect">
            <a:avLst/>
          </a:prstGeom>
        </p:spPr>
      </p:pic>
      <p:sp>
        <p:nvSpPr>
          <p:cNvPr id="5" name="4 CuadroTexto"/>
          <p:cNvSpPr txBox="1"/>
          <p:nvPr/>
        </p:nvSpPr>
        <p:spPr>
          <a:xfrm>
            <a:off x="674952" y="1700808"/>
            <a:ext cx="3646934" cy="1323439"/>
          </a:xfrm>
          <a:prstGeom prst="rect">
            <a:avLst/>
          </a:prstGeom>
          <a:noFill/>
        </p:spPr>
        <p:txBody>
          <a:bodyPr wrap="square" rtlCol="0">
            <a:spAutoFit/>
          </a:bodyPr>
          <a:lstStyle/>
          <a:p>
            <a:r>
              <a:rPr lang="es-ES" sz="8000" dirty="0" err="1" smtClean="0">
                <a:effectLst>
                  <a:outerShdw blurRad="38100" dist="38100" dir="2700000" algn="tl">
                    <a:srgbClr val="000000">
                      <a:alpha val="43137"/>
                    </a:srgbClr>
                  </a:outerShdw>
                </a:effectLst>
              </a:rPr>
              <a:t>QWater</a:t>
            </a:r>
            <a:endParaRPr lang="es-AR" sz="8000" dirty="0">
              <a:effectLst>
                <a:outerShdw blurRad="38100" dist="38100" dir="2700000" algn="tl">
                  <a:srgbClr val="000000">
                    <a:alpha val="43137"/>
                  </a:srgbClr>
                </a:outerShdw>
              </a:effectLst>
            </a:endParaRPr>
          </a:p>
        </p:txBody>
      </p:sp>
      <p:sp>
        <p:nvSpPr>
          <p:cNvPr id="6" name="5 CuadroTexto"/>
          <p:cNvSpPr txBox="1"/>
          <p:nvPr/>
        </p:nvSpPr>
        <p:spPr>
          <a:xfrm>
            <a:off x="792229" y="3717032"/>
            <a:ext cx="3744416" cy="1200329"/>
          </a:xfrm>
          <a:prstGeom prst="rect">
            <a:avLst/>
          </a:prstGeom>
          <a:noFill/>
        </p:spPr>
        <p:txBody>
          <a:bodyPr wrap="square" rtlCol="0">
            <a:spAutoFit/>
          </a:bodyPr>
          <a:lstStyle/>
          <a:p>
            <a:r>
              <a:rPr lang="es-ES" sz="2400" dirty="0" smtClean="0"/>
              <a:t>Complemento de </a:t>
            </a:r>
            <a:r>
              <a:rPr lang="es-ES" sz="2400" dirty="0" err="1" smtClean="0"/>
              <a:t>Qgis</a:t>
            </a:r>
            <a:r>
              <a:rPr lang="es-ES" sz="2400" dirty="0" smtClean="0"/>
              <a:t> desarrollado por el Ing. Civil Jorge </a:t>
            </a:r>
            <a:r>
              <a:rPr lang="es-ES" sz="2400" dirty="0" err="1" smtClean="0"/>
              <a:t>Almerio</a:t>
            </a:r>
            <a:r>
              <a:rPr lang="es-ES" sz="2400" dirty="0" smtClean="0"/>
              <a:t> (Brasil)</a:t>
            </a:r>
            <a:endParaRPr lang="es-AR" sz="2400" dirty="0"/>
          </a:p>
        </p:txBody>
      </p:sp>
      <p:sp>
        <p:nvSpPr>
          <p:cNvPr id="2" name="1 CuadroTexto"/>
          <p:cNvSpPr txBox="1"/>
          <p:nvPr/>
        </p:nvSpPr>
        <p:spPr>
          <a:xfrm>
            <a:off x="5076056" y="5894591"/>
            <a:ext cx="3816424" cy="646331"/>
          </a:xfrm>
          <a:prstGeom prst="rect">
            <a:avLst/>
          </a:prstGeom>
          <a:noFill/>
        </p:spPr>
        <p:txBody>
          <a:bodyPr wrap="square" rtlCol="0">
            <a:spAutoFit/>
          </a:bodyPr>
          <a:lstStyle/>
          <a:p>
            <a:r>
              <a:rPr lang="es-AR" dirty="0" smtClean="0"/>
              <a:t>Preparó: Ing. Carlos Alberto Moreno</a:t>
            </a:r>
          </a:p>
          <a:p>
            <a:r>
              <a:rPr lang="es-AR" dirty="0" smtClean="0"/>
              <a:t>(Mendoza – Argentina)</a:t>
            </a:r>
            <a:endParaRPr lang="es-AR" dirty="0"/>
          </a:p>
        </p:txBody>
      </p:sp>
    </p:spTree>
    <p:extLst>
      <p:ext uri="{BB962C8B-B14F-4D97-AF65-F5344CB8AC3E}">
        <p14:creationId xmlns:p14="http://schemas.microsoft.com/office/powerpoint/2010/main" val="2522385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195736" y="476672"/>
            <a:ext cx="4095801" cy="369332"/>
          </a:xfrm>
          <a:prstGeom prst="rect">
            <a:avLst/>
          </a:prstGeom>
        </p:spPr>
        <p:txBody>
          <a:bodyPr wrap="none">
            <a:spAutoFit/>
          </a:bodyPr>
          <a:lstStyle/>
          <a:p>
            <a:r>
              <a:rPr lang="es-AR" dirty="0"/>
              <a:t>Importar la base </a:t>
            </a:r>
            <a:r>
              <a:rPr lang="es-AR" dirty="0" err="1"/>
              <a:t>planialtimétrica</a:t>
            </a:r>
            <a:r>
              <a:rPr lang="es-AR" dirty="0"/>
              <a:t> a utilizar</a:t>
            </a:r>
          </a:p>
        </p:txBody>
      </p:sp>
      <p:sp>
        <p:nvSpPr>
          <p:cNvPr id="3" name="2 CuadroTexto"/>
          <p:cNvSpPr txBox="1"/>
          <p:nvPr/>
        </p:nvSpPr>
        <p:spPr>
          <a:xfrm>
            <a:off x="395536" y="980728"/>
            <a:ext cx="5976664" cy="3970318"/>
          </a:xfrm>
          <a:prstGeom prst="rect">
            <a:avLst/>
          </a:prstGeom>
          <a:noFill/>
        </p:spPr>
        <p:txBody>
          <a:bodyPr wrap="square" rtlCol="0">
            <a:spAutoFit/>
          </a:bodyPr>
          <a:lstStyle/>
          <a:p>
            <a:r>
              <a:rPr lang="es-ES" dirty="0" smtClean="0"/>
              <a:t>Podemos utilizar:</a:t>
            </a:r>
          </a:p>
          <a:p>
            <a:pPr marL="285750" indent="-285750">
              <a:buFont typeface="Arial" pitchFamily="34" charset="0"/>
              <a:buChar char="•"/>
            </a:pPr>
            <a:r>
              <a:rPr lang="es-ES" dirty="0" smtClean="0"/>
              <a:t>una base catastral en formato </a:t>
            </a:r>
            <a:r>
              <a:rPr lang="es-ES" dirty="0" err="1" smtClean="0"/>
              <a:t>Shape</a:t>
            </a:r>
            <a:r>
              <a:rPr lang="es-ES" dirty="0" smtClean="0"/>
              <a:t> (líneas o polígonos)</a:t>
            </a:r>
          </a:p>
          <a:p>
            <a:pPr marL="285750" indent="-285750">
              <a:buFont typeface="Arial" pitchFamily="34" charset="0"/>
              <a:buChar char="•"/>
            </a:pPr>
            <a:r>
              <a:rPr lang="es-ES" dirty="0" smtClean="0"/>
              <a:t>una imagen </a:t>
            </a:r>
            <a:r>
              <a:rPr lang="es-ES" dirty="0" err="1" smtClean="0"/>
              <a:t>jpg</a:t>
            </a:r>
            <a:r>
              <a:rPr lang="es-ES" dirty="0" smtClean="0"/>
              <a:t> o </a:t>
            </a:r>
            <a:r>
              <a:rPr lang="es-ES" dirty="0" err="1" smtClean="0"/>
              <a:t>tiff</a:t>
            </a:r>
            <a:r>
              <a:rPr lang="es-ES" dirty="0" smtClean="0"/>
              <a:t> </a:t>
            </a:r>
            <a:r>
              <a:rPr lang="es-ES" dirty="0" err="1" smtClean="0"/>
              <a:t>georeferenciada</a:t>
            </a:r>
            <a:r>
              <a:rPr lang="es-ES" dirty="0" smtClean="0"/>
              <a:t> (por ejemplo las obtenidas con el programa Terra </a:t>
            </a:r>
            <a:r>
              <a:rPr lang="es-ES" dirty="0" err="1" smtClean="0"/>
              <a:t>Incognita</a:t>
            </a:r>
            <a:r>
              <a:rPr lang="es-ES" dirty="0" smtClean="0"/>
              <a:t>); </a:t>
            </a:r>
          </a:p>
          <a:p>
            <a:pPr marL="285750" indent="-285750">
              <a:buFont typeface="Arial" pitchFamily="34" charset="0"/>
              <a:buChar char="•"/>
            </a:pPr>
            <a:r>
              <a:rPr lang="es-ES" dirty="0" smtClean="0"/>
              <a:t>un fondo satelital de Google, </a:t>
            </a:r>
            <a:r>
              <a:rPr lang="es-ES" dirty="0" err="1" smtClean="0"/>
              <a:t>Bin</a:t>
            </a:r>
            <a:r>
              <a:rPr lang="es-ES" dirty="0" smtClean="0"/>
              <a:t> (Microsoft), ó </a:t>
            </a:r>
            <a:r>
              <a:rPr lang="es-ES" dirty="0" err="1" smtClean="0"/>
              <a:t>Esri</a:t>
            </a:r>
            <a:r>
              <a:rPr lang="es-ES" dirty="0" smtClean="0"/>
              <a:t>; </a:t>
            </a:r>
          </a:p>
          <a:p>
            <a:pPr marL="285750" indent="-285750">
              <a:buFont typeface="Arial" pitchFamily="34" charset="0"/>
              <a:buChar char="•"/>
            </a:pPr>
            <a:r>
              <a:rPr lang="es-ES" dirty="0" smtClean="0"/>
              <a:t>un fondo de Mapa de estos últimos ó de Open Street </a:t>
            </a:r>
            <a:r>
              <a:rPr lang="es-ES" dirty="0" err="1" smtClean="0"/>
              <a:t>Map</a:t>
            </a:r>
            <a:endParaRPr lang="es-ES" dirty="0" smtClean="0"/>
          </a:p>
          <a:p>
            <a:pPr marL="285750" indent="-285750">
              <a:buFont typeface="Arial" pitchFamily="34" charset="0"/>
              <a:buChar char="•"/>
            </a:pPr>
            <a:endParaRPr lang="es-ES" dirty="0"/>
          </a:p>
          <a:p>
            <a:r>
              <a:rPr lang="es-ES" dirty="0" smtClean="0"/>
              <a:t>Si tenemos cargados los hipervínculos de XYZ  Tiles podemos seleccionar por ejemplo Google </a:t>
            </a:r>
            <a:r>
              <a:rPr lang="es-ES" dirty="0" err="1" smtClean="0"/>
              <a:t>Satellite</a:t>
            </a:r>
            <a:r>
              <a:rPr lang="es-ES" dirty="0" smtClean="0"/>
              <a:t> haciendo doble </a:t>
            </a:r>
            <a:r>
              <a:rPr lang="es-ES" dirty="0" err="1" smtClean="0"/>
              <a:t>click</a:t>
            </a:r>
            <a:r>
              <a:rPr lang="es-ES" dirty="0" smtClean="0"/>
              <a:t> sobre el mismo, con lo cual se incorpora a nuestro proyecto. En este caso, es necesario estar conectado a Internet.</a:t>
            </a:r>
          </a:p>
          <a:p>
            <a:r>
              <a:rPr lang="es-ES" dirty="0" smtClean="0"/>
              <a:t>Reordenar las Capas de manera que Google </a:t>
            </a:r>
            <a:r>
              <a:rPr lang="es-ES" dirty="0" err="1" smtClean="0"/>
              <a:t>Satellite</a:t>
            </a:r>
            <a:r>
              <a:rPr lang="es-ES" dirty="0" smtClean="0"/>
              <a:t> quede abajo para que no tape el dibujo de embalse, nodos y tuberías.</a:t>
            </a:r>
            <a:endParaRPr lang="es-A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022342"/>
            <a:ext cx="2447925"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4 Conector recto de flecha"/>
          <p:cNvCxnSpPr/>
          <p:nvPr/>
        </p:nvCxnSpPr>
        <p:spPr>
          <a:xfrm>
            <a:off x="7812360" y="3717032"/>
            <a:ext cx="0" cy="21602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5 Elipse"/>
          <p:cNvSpPr/>
          <p:nvPr/>
        </p:nvSpPr>
        <p:spPr>
          <a:xfrm>
            <a:off x="6291537" y="2769229"/>
            <a:ext cx="151216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 name="6 Elipse"/>
          <p:cNvSpPr/>
          <p:nvPr/>
        </p:nvSpPr>
        <p:spPr>
          <a:xfrm>
            <a:off x="6443731" y="5877272"/>
            <a:ext cx="151216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1184108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404664"/>
            <a:ext cx="8280920" cy="369332"/>
          </a:xfrm>
          <a:prstGeom prst="rect">
            <a:avLst/>
          </a:prstGeom>
        </p:spPr>
        <p:txBody>
          <a:bodyPr wrap="square">
            <a:spAutoFit/>
          </a:bodyPr>
          <a:lstStyle/>
          <a:p>
            <a:pPr algn="ctr"/>
            <a:r>
              <a:rPr lang="es-AR" dirty="0"/>
              <a:t>Relacionar las formas creadas a los tipos de información de </a:t>
            </a:r>
            <a:r>
              <a:rPr lang="es-AR" dirty="0" err="1"/>
              <a:t>Epanet</a:t>
            </a:r>
            <a:endParaRPr lang="es-A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648" y="1628800"/>
            <a:ext cx="3310528" cy="951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08937"/>
            <a:ext cx="4536504" cy="2746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5333648" y="1556792"/>
            <a:ext cx="39048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Elipse"/>
          <p:cNvSpPr/>
          <p:nvPr/>
        </p:nvSpPr>
        <p:spPr>
          <a:xfrm>
            <a:off x="3131840" y="2399995"/>
            <a:ext cx="86409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CuadroTexto"/>
          <p:cNvSpPr txBox="1"/>
          <p:nvPr/>
        </p:nvSpPr>
        <p:spPr>
          <a:xfrm>
            <a:off x="584920" y="4869160"/>
            <a:ext cx="6264696" cy="369332"/>
          </a:xfrm>
          <a:prstGeom prst="rect">
            <a:avLst/>
          </a:prstGeom>
          <a:noFill/>
        </p:spPr>
        <p:txBody>
          <a:bodyPr wrap="square" rtlCol="0">
            <a:spAutoFit/>
          </a:bodyPr>
          <a:lstStyle/>
          <a:p>
            <a:r>
              <a:rPr lang="es-AR" dirty="0" smtClean="0"/>
              <a:t>Complementos -&gt; </a:t>
            </a:r>
            <a:r>
              <a:rPr lang="es-AR" dirty="0" err="1" smtClean="0"/>
              <a:t>Qwater</a:t>
            </a:r>
            <a:r>
              <a:rPr lang="es-AR" dirty="0" smtClean="0"/>
              <a:t> -&gt; </a:t>
            </a:r>
            <a:r>
              <a:rPr lang="es-AR" dirty="0" err="1" smtClean="0"/>
              <a:t>Settings</a:t>
            </a:r>
            <a:endParaRPr lang="es-AR" dirty="0"/>
          </a:p>
        </p:txBody>
      </p:sp>
      <p:sp>
        <p:nvSpPr>
          <p:cNvPr id="8" name="7 CuadroTexto"/>
          <p:cNvSpPr txBox="1"/>
          <p:nvPr/>
        </p:nvSpPr>
        <p:spPr>
          <a:xfrm>
            <a:off x="5882929" y="2636912"/>
            <a:ext cx="2753095" cy="646331"/>
          </a:xfrm>
          <a:prstGeom prst="rect">
            <a:avLst/>
          </a:prstGeom>
          <a:noFill/>
        </p:spPr>
        <p:txBody>
          <a:bodyPr wrap="square" rtlCol="0">
            <a:spAutoFit/>
          </a:bodyPr>
          <a:lstStyle/>
          <a:p>
            <a:pPr algn="ctr"/>
            <a:r>
              <a:rPr lang="es-AR" dirty="0" smtClean="0"/>
              <a:t>Desde barra de herramientas</a:t>
            </a:r>
            <a:endParaRPr lang="es-AR" dirty="0"/>
          </a:p>
        </p:txBody>
      </p:sp>
      <p:sp>
        <p:nvSpPr>
          <p:cNvPr id="9" name="8 CuadroTexto"/>
          <p:cNvSpPr txBox="1"/>
          <p:nvPr/>
        </p:nvSpPr>
        <p:spPr>
          <a:xfrm>
            <a:off x="1403648" y="4365104"/>
            <a:ext cx="2160240" cy="369332"/>
          </a:xfrm>
          <a:prstGeom prst="rect">
            <a:avLst/>
          </a:prstGeom>
          <a:noFill/>
        </p:spPr>
        <p:txBody>
          <a:bodyPr wrap="square" rtlCol="0">
            <a:spAutoFit/>
          </a:bodyPr>
          <a:lstStyle/>
          <a:p>
            <a:r>
              <a:rPr lang="es-AR" dirty="0" smtClean="0"/>
              <a:t>Desde el menú</a:t>
            </a:r>
            <a:endParaRPr lang="es-AR"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150" y="3413793"/>
            <a:ext cx="3745037" cy="328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3882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70485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Elipse"/>
          <p:cNvSpPr/>
          <p:nvPr/>
        </p:nvSpPr>
        <p:spPr>
          <a:xfrm>
            <a:off x="6948264" y="98072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Llamada ovalada"/>
          <p:cNvSpPr/>
          <p:nvPr/>
        </p:nvSpPr>
        <p:spPr>
          <a:xfrm>
            <a:off x="6948264" y="116632"/>
            <a:ext cx="1512168" cy="864096"/>
          </a:xfrm>
          <a:prstGeom prst="wedgeEllipseCallout">
            <a:avLst>
              <a:gd name="adj1" fmla="val -29549"/>
              <a:gd name="adj2" fmla="val 67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smtClean="0"/>
              <a:t>Click</a:t>
            </a:r>
            <a:r>
              <a:rPr lang="es-AR" dirty="0" smtClean="0"/>
              <a:t> con el mouse</a:t>
            </a:r>
            <a:endParaRPr lang="es-AR" dirty="0"/>
          </a:p>
        </p:txBody>
      </p:sp>
      <p:sp>
        <p:nvSpPr>
          <p:cNvPr id="4" name="3 CuadroTexto"/>
          <p:cNvSpPr txBox="1"/>
          <p:nvPr/>
        </p:nvSpPr>
        <p:spPr>
          <a:xfrm>
            <a:off x="899592" y="3068960"/>
            <a:ext cx="6336704" cy="369332"/>
          </a:xfrm>
          <a:prstGeom prst="rect">
            <a:avLst/>
          </a:prstGeom>
          <a:noFill/>
        </p:spPr>
        <p:txBody>
          <a:bodyPr wrap="square" rtlCol="0">
            <a:spAutoFit/>
          </a:bodyPr>
          <a:lstStyle/>
          <a:p>
            <a:r>
              <a:rPr lang="es-AR" dirty="0" smtClean="0"/>
              <a:t>Para </a:t>
            </a:r>
            <a:r>
              <a:rPr lang="es-AR" dirty="0" err="1" smtClean="0"/>
              <a:t>Junctions</a:t>
            </a:r>
            <a:r>
              <a:rPr lang="es-AR" dirty="0" smtClean="0"/>
              <a:t> seleccionamos la capa Nodos que hemos creado</a:t>
            </a:r>
            <a:endParaRPr lang="es-AR"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22" y="3573016"/>
            <a:ext cx="70580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Elipse"/>
          <p:cNvSpPr/>
          <p:nvPr/>
        </p:nvSpPr>
        <p:spPr>
          <a:xfrm>
            <a:off x="7048121" y="432076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Llamada ovalada"/>
          <p:cNvSpPr/>
          <p:nvPr/>
        </p:nvSpPr>
        <p:spPr>
          <a:xfrm>
            <a:off x="7073299" y="3573016"/>
            <a:ext cx="1512168" cy="864096"/>
          </a:xfrm>
          <a:prstGeom prst="wedgeEllipseCallout">
            <a:avLst>
              <a:gd name="adj1" fmla="val -29549"/>
              <a:gd name="adj2" fmla="val 67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smtClean="0"/>
              <a:t>Click</a:t>
            </a:r>
            <a:r>
              <a:rPr lang="es-AR" dirty="0" smtClean="0"/>
              <a:t> con el mouse</a:t>
            </a:r>
            <a:endParaRPr lang="es-AR" dirty="0"/>
          </a:p>
        </p:txBody>
      </p:sp>
      <p:sp>
        <p:nvSpPr>
          <p:cNvPr id="9" name="8 CuadroTexto"/>
          <p:cNvSpPr txBox="1"/>
          <p:nvPr/>
        </p:nvSpPr>
        <p:spPr>
          <a:xfrm>
            <a:off x="999449" y="6093296"/>
            <a:ext cx="6336704" cy="369332"/>
          </a:xfrm>
          <a:prstGeom prst="rect">
            <a:avLst/>
          </a:prstGeom>
          <a:noFill/>
        </p:spPr>
        <p:txBody>
          <a:bodyPr wrap="square" rtlCol="0">
            <a:spAutoFit/>
          </a:bodyPr>
          <a:lstStyle/>
          <a:p>
            <a:r>
              <a:rPr lang="es-AR" dirty="0" smtClean="0"/>
              <a:t>Para Pipes seleccionamos la capa Tubería que hemos creado</a:t>
            </a:r>
            <a:endParaRPr lang="es-AR" dirty="0"/>
          </a:p>
        </p:txBody>
      </p:sp>
    </p:spTree>
    <p:extLst>
      <p:ext uri="{BB962C8B-B14F-4D97-AF65-F5344CB8AC3E}">
        <p14:creationId xmlns:p14="http://schemas.microsoft.com/office/powerpoint/2010/main" val="14110766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612" y="260648"/>
            <a:ext cx="5838031" cy="194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6337400" y="110869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Llamada ovalada"/>
          <p:cNvSpPr/>
          <p:nvPr/>
        </p:nvSpPr>
        <p:spPr>
          <a:xfrm>
            <a:off x="6344555" y="244598"/>
            <a:ext cx="1512168" cy="864096"/>
          </a:xfrm>
          <a:prstGeom prst="wedgeEllipseCallout">
            <a:avLst>
              <a:gd name="adj1" fmla="val -29549"/>
              <a:gd name="adj2" fmla="val 67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smtClean="0"/>
              <a:t>Click</a:t>
            </a:r>
            <a:r>
              <a:rPr lang="es-AR" dirty="0" smtClean="0"/>
              <a:t> con el mouse</a:t>
            </a:r>
            <a:endParaRPr lang="es-AR" dirty="0"/>
          </a:p>
        </p:txBody>
      </p:sp>
      <p:sp>
        <p:nvSpPr>
          <p:cNvPr id="5" name="4 CuadroTexto"/>
          <p:cNvSpPr txBox="1"/>
          <p:nvPr/>
        </p:nvSpPr>
        <p:spPr>
          <a:xfrm>
            <a:off x="830275" y="2276872"/>
            <a:ext cx="6336704" cy="369332"/>
          </a:xfrm>
          <a:prstGeom prst="rect">
            <a:avLst/>
          </a:prstGeom>
          <a:noFill/>
        </p:spPr>
        <p:txBody>
          <a:bodyPr wrap="square" rtlCol="0">
            <a:spAutoFit/>
          </a:bodyPr>
          <a:lstStyle/>
          <a:p>
            <a:r>
              <a:rPr lang="es-AR" dirty="0" smtClean="0"/>
              <a:t>Para </a:t>
            </a:r>
            <a:r>
              <a:rPr lang="es-AR" dirty="0" err="1" smtClean="0"/>
              <a:t>Reservoirs</a:t>
            </a:r>
            <a:r>
              <a:rPr lang="es-AR" dirty="0" smtClean="0"/>
              <a:t> seleccionamos la capa Embalse que hemos creado</a:t>
            </a:r>
            <a:endParaRPr lang="es-AR"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806532"/>
            <a:ext cx="4330089" cy="377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366471" y="4059453"/>
            <a:ext cx="3384376" cy="646331"/>
          </a:xfrm>
          <a:prstGeom prst="rect">
            <a:avLst/>
          </a:prstGeom>
          <a:noFill/>
        </p:spPr>
        <p:txBody>
          <a:bodyPr wrap="square" rtlCol="0">
            <a:spAutoFit/>
          </a:bodyPr>
          <a:lstStyle/>
          <a:p>
            <a:r>
              <a:rPr lang="es-AR" dirty="0" smtClean="0"/>
              <a:t>En la solapa Data colocamos la población inicial y final</a:t>
            </a:r>
            <a:endParaRPr lang="es-AR" dirty="0"/>
          </a:p>
        </p:txBody>
      </p:sp>
      <p:sp>
        <p:nvSpPr>
          <p:cNvPr id="6" name="5 Elipse"/>
          <p:cNvSpPr/>
          <p:nvPr/>
        </p:nvSpPr>
        <p:spPr>
          <a:xfrm>
            <a:off x="3998627" y="4310170"/>
            <a:ext cx="1796167"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8" name="7 Conector recto de flecha"/>
          <p:cNvCxnSpPr/>
          <p:nvPr/>
        </p:nvCxnSpPr>
        <p:spPr>
          <a:xfrm flipV="1">
            <a:off x="2771800" y="4310170"/>
            <a:ext cx="1296144" cy="724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960713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1566863"/>
            <a:ext cx="707707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768079" y="404664"/>
            <a:ext cx="7632848" cy="646331"/>
          </a:xfrm>
          <a:prstGeom prst="rect">
            <a:avLst/>
          </a:prstGeom>
        </p:spPr>
        <p:txBody>
          <a:bodyPr wrap="square">
            <a:spAutoFit/>
          </a:bodyPr>
          <a:lstStyle/>
          <a:p>
            <a:r>
              <a:rPr lang="es-AR" dirty="0"/>
              <a:t>En la pestaña "Pipes" se definen las características de las tuberías empleadas:</a:t>
            </a:r>
          </a:p>
          <a:p>
            <a:r>
              <a:rPr lang="es-AR" dirty="0"/>
              <a:t>  DN, Diámetro, Rugosidad, Presión de servicio y </a:t>
            </a:r>
            <a:r>
              <a:rPr lang="es-AR" dirty="0" err="1"/>
              <a:t>etc</a:t>
            </a:r>
            <a:endParaRPr lang="es-AR" dirty="0"/>
          </a:p>
        </p:txBody>
      </p:sp>
    </p:spTree>
    <p:extLst>
      <p:ext uri="{BB962C8B-B14F-4D97-AF65-F5344CB8AC3E}">
        <p14:creationId xmlns:p14="http://schemas.microsoft.com/office/powerpoint/2010/main" val="10070863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755576" y="3991459"/>
            <a:ext cx="7848872" cy="2677656"/>
          </a:xfrm>
          <a:prstGeom prst="rect">
            <a:avLst/>
          </a:prstGeom>
        </p:spPr>
        <p:txBody>
          <a:bodyPr wrap="square">
            <a:spAutoFit/>
          </a:bodyPr>
          <a:lstStyle/>
          <a:p>
            <a:r>
              <a:rPr lang="es-AR" sz="2400" u="sng" dirty="0"/>
              <a:t>Referencias</a:t>
            </a:r>
            <a:r>
              <a:rPr lang="es-AR" sz="2400" dirty="0"/>
              <a:t>:</a:t>
            </a:r>
          </a:p>
          <a:p>
            <a:r>
              <a:rPr lang="es-AR" sz="2400" dirty="0" err="1" smtClean="0"/>
              <a:t>H°</a:t>
            </a:r>
            <a:r>
              <a:rPr lang="es-AR" sz="2400" dirty="0" smtClean="0"/>
              <a:t> </a:t>
            </a:r>
            <a:r>
              <a:rPr lang="es-AR" sz="2400" dirty="0" err="1" smtClean="0"/>
              <a:t>F°</a:t>
            </a:r>
            <a:r>
              <a:rPr lang="es-AR" sz="2400" dirty="0" smtClean="0"/>
              <a:t>  </a:t>
            </a:r>
            <a:r>
              <a:rPr lang="es-AR" sz="2400" dirty="0"/>
              <a:t>= Hierro </a:t>
            </a:r>
            <a:r>
              <a:rPr lang="es-AR" sz="2400" dirty="0" smtClean="0"/>
              <a:t>Fundido (obsoleta)</a:t>
            </a:r>
            <a:endParaRPr lang="es-AR" sz="2400" dirty="0"/>
          </a:p>
          <a:p>
            <a:r>
              <a:rPr lang="es-AR" sz="2400" dirty="0" err="1" smtClean="0"/>
              <a:t>H°</a:t>
            </a:r>
            <a:r>
              <a:rPr lang="es-AR" sz="2400" dirty="0" smtClean="0"/>
              <a:t> </a:t>
            </a:r>
            <a:r>
              <a:rPr lang="es-AR" sz="2400" dirty="0" err="1" smtClean="0"/>
              <a:t>D°</a:t>
            </a:r>
            <a:r>
              <a:rPr lang="es-AR" sz="2400" dirty="0" smtClean="0"/>
              <a:t> </a:t>
            </a:r>
            <a:r>
              <a:rPr lang="es-AR" sz="2400" dirty="0"/>
              <a:t>= Hierro Dúctil</a:t>
            </a:r>
          </a:p>
          <a:p>
            <a:r>
              <a:rPr lang="es-AR" sz="2400" dirty="0" err="1" smtClean="0"/>
              <a:t>A°</a:t>
            </a:r>
            <a:r>
              <a:rPr lang="es-AR" sz="2400" dirty="0" smtClean="0"/>
              <a:t> </a:t>
            </a:r>
            <a:r>
              <a:rPr lang="es-AR" sz="2400" dirty="0" err="1" smtClean="0"/>
              <a:t>C°</a:t>
            </a:r>
            <a:r>
              <a:rPr lang="es-AR" sz="2400" dirty="0" smtClean="0"/>
              <a:t> </a:t>
            </a:r>
            <a:r>
              <a:rPr lang="es-AR" sz="2400" dirty="0"/>
              <a:t>= Asbesto </a:t>
            </a:r>
            <a:r>
              <a:rPr lang="es-AR" sz="2400" dirty="0" smtClean="0"/>
              <a:t>Cemento (obsoleta)</a:t>
            </a:r>
            <a:endParaRPr lang="es-AR" sz="2400" dirty="0"/>
          </a:p>
          <a:p>
            <a:r>
              <a:rPr lang="es-AR" sz="2400" dirty="0"/>
              <a:t>PVC = </a:t>
            </a:r>
            <a:r>
              <a:rPr lang="es-AR" sz="2400" dirty="0" err="1"/>
              <a:t>Policloruro</a:t>
            </a:r>
            <a:r>
              <a:rPr lang="es-AR" sz="2400" dirty="0"/>
              <a:t> de Vinilo</a:t>
            </a:r>
          </a:p>
          <a:p>
            <a:pPr marL="987425" indent="-987425"/>
            <a:r>
              <a:rPr lang="es-AR" sz="2400" dirty="0"/>
              <a:t>PEAD80 = Polietileno Alta Densidad Resina MRS80</a:t>
            </a:r>
          </a:p>
          <a:p>
            <a:pPr marL="1074738" indent="-1074738"/>
            <a:r>
              <a:rPr lang="es-AR" sz="2400" dirty="0"/>
              <a:t>PEAD100 = Polietileno Alta Densidad Resina MRS100</a:t>
            </a:r>
          </a:p>
        </p:txBody>
      </p:sp>
      <p:sp>
        <p:nvSpPr>
          <p:cNvPr id="3" name="2 CuadroTexto"/>
          <p:cNvSpPr txBox="1"/>
          <p:nvPr/>
        </p:nvSpPr>
        <p:spPr>
          <a:xfrm>
            <a:off x="467544" y="548680"/>
            <a:ext cx="8136904" cy="3416320"/>
          </a:xfrm>
          <a:prstGeom prst="rect">
            <a:avLst/>
          </a:prstGeom>
          <a:noFill/>
        </p:spPr>
        <p:txBody>
          <a:bodyPr wrap="square" rtlCol="0">
            <a:spAutoFit/>
          </a:bodyPr>
          <a:lstStyle/>
          <a:p>
            <a:r>
              <a:rPr lang="es-AR" sz="2400" dirty="0" smtClean="0"/>
              <a:t>Esta tabla de tuberías debe ser adaptada en cada país según su normativa.</a:t>
            </a:r>
          </a:p>
          <a:p>
            <a:r>
              <a:rPr lang="es-AR" sz="2400" dirty="0" smtClean="0"/>
              <a:t>Interesa el Diámetro Nominal (DN) que es el que se muestra y el Diámetro Interior  (</a:t>
            </a:r>
            <a:r>
              <a:rPr lang="es-AR" sz="2400" dirty="0" err="1" smtClean="0"/>
              <a:t>Diameter</a:t>
            </a:r>
            <a:r>
              <a:rPr lang="es-AR" sz="2400" dirty="0" smtClean="0"/>
              <a:t>) que es el utilizado en los cálculos hidráulicos.</a:t>
            </a:r>
          </a:p>
          <a:p>
            <a:endParaRPr lang="es-AR" sz="2400" dirty="0"/>
          </a:p>
          <a:p>
            <a:r>
              <a:rPr lang="es-AR" sz="2400" dirty="0" smtClean="0"/>
              <a:t>Las siguientes tablas contienen los materiales y dimensiones de las tuberías utilizadas (y las que fueron utilizadas en el pasado) en la Argentina.</a:t>
            </a:r>
            <a:endParaRPr lang="es-AR" sz="2400" dirty="0"/>
          </a:p>
        </p:txBody>
      </p:sp>
    </p:spTree>
    <p:extLst>
      <p:ext uri="{BB962C8B-B14F-4D97-AF65-F5344CB8AC3E}">
        <p14:creationId xmlns:p14="http://schemas.microsoft.com/office/powerpoint/2010/main" val="85997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Tabla"/>
          <p:cNvGraphicFramePr>
            <a:graphicFrameLocks noGrp="1"/>
          </p:cNvGraphicFramePr>
          <p:nvPr>
            <p:extLst>
              <p:ext uri="{D42A27DB-BD31-4B8C-83A1-F6EECF244321}">
                <p14:modId xmlns:p14="http://schemas.microsoft.com/office/powerpoint/2010/main" val="4065491371"/>
              </p:ext>
            </p:extLst>
          </p:nvPr>
        </p:nvGraphicFramePr>
        <p:xfrm>
          <a:off x="683570" y="120972"/>
          <a:ext cx="7848869" cy="6294727"/>
        </p:xfrm>
        <a:graphic>
          <a:graphicData uri="http://schemas.openxmlformats.org/drawingml/2006/table">
            <a:tbl>
              <a:tblPr>
                <a:tableStyleId>{5C22544A-7EE6-4342-B048-85BDC9FD1C3A}</a:tableStyleId>
              </a:tblPr>
              <a:tblGrid>
                <a:gridCol w="1121267"/>
                <a:gridCol w="1121267"/>
                <a:gridCol w="1121267"/>
                <a:gridCol w="1121267"/>
                <a:gridCol w="1121267"/>
                <a:gridCol w="1121267"/>
                <a:gridCol w="1121267"/>
              </a:tblGrid>
              <a:tr h="375339">
                <a:tc rowSpan="2">
                  <a:txBody>
                    <a:bodyPr/>
                    <a:lstStyle/>
                    <a:p>
                      <a:pPr algn="ctr" fontAlgn="ctr"/>
                      <a:r>
                        <a:rPr lang="es-AR" sz="1200" u="none" strike="noStrike" dirty="0">
                          <a:effectLst/>
                        </a:rPr>
                        <a:t>Material</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s-AR" sz="1200" u="none" strike="noStrike" dirty="0">
                          <a:effectLst/>
                        </a:rPr>
                        <a:t>Diámetro Nominal</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s-AR" sz="1200" u="none" strike="noStrike" dirty="0">
                          <a:effectLst/>
                        </a:rPr>
                        <a:t>Presión Nominal</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s-AR" sz="1200" u="none" strike="noStrike">
                          <a:effectLst/>
                        </a:rPr>
                        <a:t>Diámtro Exterior</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Diámetro Interior</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s-AR" sz="1200" u="none" strike="noStrike">
                          <a:effectLst/>
                        </a:rPr>
                        <a:t>Espesor</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Perímetro</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vMerge="1">
                  <a:txBody>
                    <a:bodyPr/>
                    <a:lstStyle/>
                    <a:p>
                      <a:endParaRPr lang="es-AR"/>
                    </a:p>
                  </a:txBody>
                  <a:tcPr/>
                </a:tc>
                <a:tc>
                  <a:txBody>
                    <a:bodyPr/>
                    <a:lstStyle/>
                    <a:p>
                      <a:pPr algn="ctr" fontAlgn="ctr"/>
                      <a:r>
                        <a:rPr lang="es-AR" sz="1200" u="none" strike="noStrike" dirty="0">
                          <a:effectLst/>
                        </a:rPr>
                        <a:t>[mm]</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[Kg/cm2]</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[mm]</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[mm]</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[mm]</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[mm]</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dirty="0" err="1" smtClean="0">
                          <a:effectLst/>
                        </a:rPr>
                        <a:t>A°</a:t>
                      </a:r>
                      <a:r>
                        <a:rPr lang="es-AR" sz="1200" u="none" strike="noStrike" dirty="0" smtClean="0">
                          <a:effectLst/>
                        </a:rPr>
                        <a:t> </a:t>
                      </a:r>
                      <a:r>
                        <a:rPr lang="es-AR" sz="1200" u="none" strike="noStrike" dirty="0" err="1" smtClean="0">
                          <a:effectLst/>
                        </a:rPr>
                        <a:t>C°</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3</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68</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50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9</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214</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dirty="0" err="1" smtClean="0">
                          <a:effectLst/>
                        </a:rPr>
                        <a:t>A°</a:t>
                      </a:r>
                      <a:r>
                        <a:rPr lang="es-AR" sz="1200" u="none" strike="noStrike" dirty="0" smtClean="0">
                          <a:effectLst/>
                        </a:rPr>
                        <a:t> </a:t>
                      </a:r>
                      <a:r>
                        <a:rPr lang="es-AR" sz="1200" u="none" strike="noStrike" dirty="0" err="1" smtClean="0">
                          <a:effectLst/>
                        </a:rPr>
                        <a:t>C°</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5 - 7</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74</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50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12</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232</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dirty="0" err="1" smtClean="0">
                          <a:effectLst/>
                        </a:rPr>
                        <a:t>H°</a:t>
                      </a:r>
                      <a:r>
                        <a:rPr lang="es-AR" sz="1200" u="none" strike="noStrike" dirty="0" smtClean="0">
                          <a:effectLst/>
                        </a:rPr>
                        <a:t> </a:t>
                      </a:r>
                      <a:r>
                        <a:rPr lang="es-AR" sz="1200" u="none" strike="noStrike" dirty="0" err="1" smtClean="0">
                          <a:effectLst/>
                        </a:rPr>
                        <a:t>D°</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9</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66</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54</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6</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207</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PVC</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4</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47,8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1,1</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157</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PVC</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6</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50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46,6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1,7</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157</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PVC</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50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10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45,2</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2,4</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157</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PEAD80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50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6</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50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44</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3</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157</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PEAD100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50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6</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45,4</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2,3</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157</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PEAD80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50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10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42,6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3,7</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157</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PEAD100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50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10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50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44</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3</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157</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dirty="0" err="1" smtClean="0">
                          <a:effectLst/>
                        </a:rPr>
                        <a:t>H°</a:t>
                      </a:r>
                      <a:r>
                        <a:rPr lang="es-AR" sz="1200" u="none" strike="noStrike" dirty="0" smtClean="0">
                          <a:effectLst/>
                        </a:rPr>
                        <a:t> </a:t>
                      </a:r>
                      <a:r>
                        <a:rPr lang="es-AR" sz="1200" u="none" strike="noStrike" dirty="0" err="1" smtClean="0">
                          <a:effectLst/>
                        </a:rPr>
                        <a:t>F°</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60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 </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78</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9</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245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dirty="0" err="1" smtClean="0">
                          <a:effectLst/>
                        </a:rPr>
                        <a:t>A°</a:t>
                      </a:r>
                      <a:r>
                        <a:rPr lang="es-AR" sz="1200" u="none" strike="noStrike" dirty="0" smtClean="0">
                          <a:effectLst/>
                        </a:rPr>
                        <a:t> </a:t>
                      </a:r>
                      <a:r>
                        <a:rPr lang="es-AR" sz="1200" u="none" strike="noStrike" dirty="0" err="1" smtClean="0">
                          <a:effectLst/>
                        </a:rPr>
                        <a:t>C°</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60</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3</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78</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60</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9</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245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dirty="0" err="1" smtClean="0">
                          <a:effectLst/>
                        </a:rPr>
                        <a:t>A°</a:t>
                      </a:r>
                      <a:r>
                        <a:rPr lang="es-AR" sz="1200" u="none" strike="noStrike" dirty="0" smtClean="0">
                          <a:effectLst/>
                        </a:rPr>
                        <a:t> </a:t>
                      </a:r>
                      <a:r>
                        <a:rPr lang="es-AR" sz="1200" u="none" strike="noStrike" dirty="0" err="1" smtClean="0">
                          <a:effectLst/>
                        </a:rPr>
                        <a:t>C°</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60</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5 - 7</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84</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60</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12</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264</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PVC</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4</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63</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60,4</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1,3</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198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PVC</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59,2</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1,9</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198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PVC</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57</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3</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198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PEAD80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57</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3</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198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PEAD100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58,2</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2,4</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198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PEAD80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53,6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4,7</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198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PEAD100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55,4</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3,8</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198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dirty="0" err="1" smtClean="0">
                          <a:effectLst/>
                        </a:rPr>
                        <a:t>H°</a:t>
                      </a:r>
                      <a:r>
                        <a:rPr lang="es-AR" sz="1200" u="none" strike="noStrike" dirty="0" smtClean="0">
                          <a:effectLst/>
                        </a:rPr>
                        <a:t> </a:t>
                      </a:r>
                      <a:r>
                        <a:rPr lang="es-AR" sz="1200" u="none" strike="noStrike" dirty="0" err="1" smtClean="0">
                          <a:effectLst/>
                        </a:rPr>
                        <a:t>F°</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75</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 </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94</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9,5</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295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dirty="0" err="1" smtClean="0">
                          <a:effectLst/>
                        </a:rPr>
                        <a:t>A°</a:t>
                      </a:r>
                      <a:r>
                        <a:rPr lang="es-AR" sz="1200" u="none" strike="noStrike" dirty="0" smtClean="0">
                          <a:effectLst/>
                        </a:rPr>
                        <a:t> </a:t>
                      </a:r>
                      <a:r>
                        <a:rPr lang="es-AR" sz="1200" u="none" strike="noStrike" dirty="0" err="1" smtClean="0">
                          <a:effectLst/>
                        </a:rPr>
                        <a:t>C°</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75</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3</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93</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9</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292</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dirty="0" err="1" smtClean="0">
                          <a:effectLst/>
                        </a:rPr>
                        <a:t>A°</a:t>
                      </a:r>
                      <a:r>
                        <a:rPr lang="es-AR" sz="1200" u="none" strike="noStrike" dirty="0" smtClean="0">
                          <a:effectLst/>
                        </a:rPr>
                        <a:t> </a:t>
                      </a:r>
                      <a:r>
                        <a:rPr lang="es-AR" sz="1200" u="none" strike="noStrike" dirty="0" err="1" smtClean="0">
                          <a:effectLst/>
                        </a:rPr>
                        <a:t>C°</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75</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5 - 7</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a:effectLst/>
                        </a:rPr>
                        <a:t>99</a:t>
                      </a:r>
                      <a:endParaRPr lang="es-AR" sz="1200" b="0" i="0" u="none" strike="noStrike">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200" u="none" strike="noStrike" dirty="0">
                          <a:effectLst/>
                        </a:rPr>
                        <a:t>12</a:t>
                      </a:r>
                      <a:endParaRPr lang="es-AR" sz="1200" b="0" i="0" u="none" strike="noStrike" dirty="0">
                        <a:effectLst/>
                        <a:latin typeface="Arial"/>
                      </a:endParaRPr>
                    </a:p>
                  </a:txBody>
                  <a:tcPr marL="8068" marR="8068" marT="80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311</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PVC</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4</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71,8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1,6</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236</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PVC</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70,6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2,2</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236</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PVC</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67,8</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3,6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236</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PEAD80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69</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3</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236</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PEAD100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69,2</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2,9</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236</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PEAD80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64</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5,5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236</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765">
                <a:tc>
                  <a:txBody>
                    <a:bodyPr/>
                    <a:lstStyle/>
                    <a:p>
                      <a:pPr algn="ctr" fontAlgn="b"/>
                      <a:r>
                        <a:rPr lang="es-AR" sz="1200" u="none" strike="noStrike">
                          <a:effectLst/>
                        </a:rPr>
                        <a:t>PEAD100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10</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75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66</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a:effectLst/>
                        </a:rPr>
                        <a:t>4,5</a:t>
                      </a:r>
                      <a:endParaRPr lang="es-AR" sz="1200" b="0" i="0" u="none" strike="noStrike">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200" u="none" strike="noStrike" dirty="0">
                          <a:effectLst/>
                        </a:rPr>
                        <a:t>236</a:t>
                      </a:r>
                      <a:endParaRPr lang="es-AR" sz="1200" b="0" i="0" u="none" strike="noStrike" dirty="0">
                        <a:effectLst/>
                        <a:latin typeface="Arial"/>
                      </a:endParaRPr>
                    </a:p>
                  </a:txBody>
                  <a:tcPr marL="8068" marR="8068" marT="80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475743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42123681"/>
              </p:ext>
            </p:extLst>
          </p:nvPr>
        </p:nvGraphicFramePr>
        <p:xfrm>
          <a:off x="755573" y="188640"/>
          <a:ext cx="7488838" cy="6192699"/>
        </p:xfrm>
        <a:graphic>
          <a:graphicData uri="http://schemas.openxmlformats.org/drawingml/2006/table">
            <a:tbl>
              <a:tblPr>
                <a:tableStyleId>{5C22544A-7EE6-4342-B048-85BDC9FD1C3A}</a:tableStyleId>
              </a:tblPr>
              <a:tblGrid>
                <a:gridCol w="1069834"/>
                <a:gridCol w="1069834"/>
                <a:gridCol w="1069834"/>
                <a:gridCol w="1069834"/>
                <a:gridCol w="1069834"/>
                <a:gridCol w="1069834"/>
                <a:gridCol w="1069834"/>
              </a:tblGrid>
              <a:tr h="495415">
                <a:tc rowSpan="2">
                  <a:txBody>
                    <a:bodyPr/>
                    <a:lstStyle/>
                    <a:p>
                      <a:pPr algn="ctr" fontAlgn="ctr"/>
                      <a:r>
                        <a:rPr lang="es-AR" sz="1400" u="none" strike="noStrike" dirty="0">
                          <a:effectLst/>
                        </a:rPr>
                        <a:t>Material</a:t>
                      </a:r>
                      <a:endParaRPr lang="es-AR" sz="1400" b="0" i="0" u="none" strike="noStrike" dirty="0">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Diámetro Nominal</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Presión Nominal</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Diámtro Exterior</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Diámetro Interior</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Espesor</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Perímetro</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vMerge="1">
                  <a:txBody>
                    <a:bodyPr/>
                    <a:lstStyle/>
                    <a:p>
                      <a:endParaRPr lang="es-AR"/>
                    </a:p>
                  </a:txBody>
                  <a:tcPr/>
                </a:tc>
                <a:tc>
                  <a:txBody>
                    <a:bodyPr/>
                    <a:lstStyle/>
                    <a:p>
                      <a:pPr algn="ctr" fontAlgn="ctr"/>
                      <a:r>
                        <a:rPr lang="es-AR" sz="1400" u="none" strike="noStrike">
                          <a:effectLst/>
                        </a:rPr>
                        <a:t>[mm]</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[Kg/cm2]</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[mm]</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[mm]</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[mm]</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[mm]</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dirty="0" err="1" smtClean="0">
                          <a:effectLst/>
                        </a:rPr>
                        <a:t>H°</a:t>
                      </a:r>
                      <a:r>
                        <a:rPr lang="es-AR" sz="1400" u="none" strike="noStrike" dirty="0" smtClean="0">
                          <a:effectLst/>
                        </a:rPr>
                        <a:t> </a:t>
                      </a:r>
                      <a:r>
                        <a:rPr lang="es-AR" sz="1400" u="none" strike="noStrike" dirty="0" err="1" smtClean="0">
                          <a:effectLst/>
                        </a:rPr>
                        <a:t>D°</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dirty="0">
                          <a:effectLst/>
                        </a:rPr>
                        <a:t>80</a:t>
                      </a:r>
                      <a:endParaRPr lang="es-AR" sz="1400" b="0" i="0" u="none" strike="noStrike" dirty="0">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9</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98</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86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6</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308</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PVC</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90</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4</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86,4</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1,8</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283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PVC</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90</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84,6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2,7</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283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PVC</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10</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81,4</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4,3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283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PEAD80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6</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81,4</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4,3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283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PEAD100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6</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83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3,5</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283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PEAD80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76,8</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6,6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283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PEAD100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79,2</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5,4</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283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dirty="0" err="1" smtClean="0">
                          <a:effectLst/>
                        </a:rPr>
                        <a:t>H°</a:t>
                      </a:r>
                      <a:r>
                        <a:rPr lang="es-AR" sz="1400" u="none" strike="noStrike" dirty="0" smtClean="0">
                          <a:effectLst/>
                        </a:rPr>
                        <a:t> </a:t>
                      </a:r>
                      <a:r>
                        <a:rPr lang="es-AR" sz="1400" u="none" strike="noStrike" dirty="0" err="1" smtClean="0">
                          <a:effectLst/>
                        </a:rPr>
                        <a:t>F°</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100</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 </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120</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10</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377</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dirty="0" err="1" smtClean="0">
                          <a:effectLst/>
                        </a:rPr>
                        <a:t>A°</a:t>
                      </a:r>
                      <a:r>
                        <a:rPr lang="es-AR" sz="1400" u="none" strike="noStrike" dirty="0" smtClean="0">
                          <a:effectLst/>
                        </a:rPr>
                        <a:t> </a:t>
                      </a:r>
                      <a:r>
                        <a:rPr lang="es-AR" sz="1400" u="none" strike="noStrike" dirty="0" err="1" smtClean="0">
                          <a:effectLst/>
                        </a:rPr>
                        <a:t>C°</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100</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3</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dirty="0">
                          <a:effectLst/>
                        </a:rPr>
                        <a:t>118</a:t>
                      </a:r>
                      <a:endParaRPr lang="es-AR" sz="1400" b="0" i="0" u="none" strike="noStrike" dirty="0">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9</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371</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dirty="0" err="1" smtClean="0">
                          <a:effectLst/>
                        </a:rPr>
                        <a:t>A°</a:t>
                      </a:r>
                      <a:r>
                        <a:rPr lang="es-AR" sz="1400" u="none" strike="noStrike" dirty="0" smtClean="0">
                          <a:effectLst/>
                        </a:rPr>
                        <a:t> </a:t>
                      </a:r>
                      <a:r>
                        <a:rPr lang="es-AR" sz="1400" u="none" strike="noStrike" dirty="0" err="1" smtClean="0">
                          <a:effectLst/>
                        </a:rPr>
                        <a:t>C°</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100</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5 - 7</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124</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12</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390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dirty="0" err="1" smtClean="0">
                          <a:effectLst/>
                        </a:rPr>
                        <a:t>H°</a:t>
                      </a:r>
                      <a:r>
                        <a:rPr lang="es-AR" sz="1400" u="none" strike="noStrike" dirty="0" smtClean="0">
                          <a:effectLst/>
                        </a:rPr>
                        <a:t> </a:t>
                      </a:r>
                      <a:r>
                        <a:rPr lang="es-AR" sz="1400" u="none" strike="noStrike" dirty="0" err="1" smtClean="0">
                          <a:effectLst/>
                        </a:rPr>
                        <a:t>D°</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100</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9</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118</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105,8</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6,1</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371</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PVC</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4</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105,6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2,2</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346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PVC</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103,6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3,2</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346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PVC</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99,4</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5,3</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346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PEAD80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99,4</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5,3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346</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PEAD100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101,4</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4,3</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346</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PEAD80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93,8</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8,1</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346</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PEAD100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110</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96,8</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6,6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346</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dirty="0" err="1" smtClean="0">
                          <a:effectLst/>
                        </a:rPr>
                        <a:t>A°</a:t>
                      </a:r>
                      <a:r>
                        <a:rPr lang="es-AR" sz="1400" u="none" strike="noStrike" dirty="0" smtClean="0">
                          <a:effectLst/>
                        </a:rPr>
                        <a:t> </a:t>
                      </a:r>
                      <a:r>
                        <a:rPr lang="es-AR" sz="1400" u="none" strike="noStrike" dirty="0" err="1" smtClean="0">
                          <a:effectLst/>
                        </a:rPr>
                        <a:t>C°</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125</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3</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145</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125</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10</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456</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dirty="0" err="1" smtClean="0">
                          <a:effectLst/>
                        </a:rPr>
                        <a:t>A°</a:t>
                      </a:r>
                      <a:r>
                        <a:rPr lang="es-AR" sz="1400" u="none" strike="noStrike" dirty="0" smtClean="0">
                          <a:effectLst/>
                        </a:rPr>
                        <a:t> </a:t>
                      </a:r>
                      <a:r>
                        <a:rPr lang="es-AR" sz="1400" u="none" strike="noStrike" dirty="0" err="1" smtClean="0">
                          <a:effectLst/>
                        </a:rPr>
                        <a:t>C°</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125</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5 - 7</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151</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125</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400" u="none" strike="noStrike">
                          <a:effectLst/>
                        </a:rPr>
                        <a:t>13</a:t>
                      </a:r>
                      <a:endParaRPr lang="es-AR" sz="1400" b="0" i="0" u="none" strike="noStrike">
                        <a:effectLst/>
                        <a:latin typeface="Arial"/>
                      </a:endParaRPr>
                    </a:p>
                  </a:txBody>
                  <a:tcPr marL="4841" marR="4841" marT="48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474</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7708">
                <a:tc>
                  <a:txBody>
                    <a:bodyPr/>
                    <a:lstStyle/>
                    <a:p>
                      <a:pPr algn="ctr" fontAlgn="b"/>
                      <a:r>
                        <a:rPr lang="es-AR" sz="1400" u="none" strike="noStrike">
                          <a:effectLst/>
                        </a:rPr>
                        <a:t>PVC</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125</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125</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117,6</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a:effectLst/>
                        </a:rPr>
                        <a:t>3,7</a:t>
                      </a:r>
                      <a:endParaRPr lang="es-AR" sz="1400" b="0" i="0" u="none" strike="noStrike">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400" u="none" strike="noStrike" dirty="0">
                          <a:effectLst/>
                        </a:rPr>
                        <a:t>393</a:t>
                      </a:r>
                      <a:endParaRPr lang="es-AR" sz="1400" b="0" i="0" u="none" strike="noStrike" dirty="0">
                        <a:effectLst/>
                        <a:latin typeface="Arial"/>
                      </a:endParaRPr>
                    </a:p>
                  </a:txBody>
                  <a:tcPr marL="4841" marR="4841" marT="484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9481868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4006487831"/>
              </p:ext>
            </p:extLst>
          </p:nvPr>
        </p:nvGraphicFramePr>
        <p:xfrm>
          <a:off x="827589" y="116635"/>
          <a:ext cx="7632842" cy="6408699"/>
        </p:xfrm>
        <a:graphic>
          <a:graphicData uri="http://schemas.openxmlformats.org/drawingml/2006/table">
            <a:tbl>
              <a:tblPr>
                <a:tableStyleId>{5C22544A-7EE6-4342-B048-85BDC9FD1C3A}</a:tableStyleId>
              </a:tblPr>
              <a:tblGrid>
                <a:gridCol w="1090406"/>
                <a:gridCol w="1090406"/>
                <a:gridCol w="1090406"/>
                <a:gridCol w="1090406"/>
                <a:gridCol w="1090406"/>
                <a:gridCol w="1090406"/>
                <a:gridCol w="1090406"/>
              </a:tblGrid>
              <a:tr h="343444">
                <a:tc rowSpan="2">
                  <a:txBody>
                    <a:bodyPr/>
                    <a:lstStyle/>
                    <a:p>
                      <a:pPr algn="ctr" fontAlgn="ctr"/>
                      <a:r>
                        <a:rPr lang="es-AR" sz="1100" u="none" strike="noStrike" dirty="0">
                          <a:effectLst/>
                        </a:rPr>
                        <a:t>Material</a:t>
                      </a:r>
                      <a:endParaRPr lang="es-AR" sz="1100" b="0" i="0" u="none" strike="noStrike" dirty="0">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Diámetro Nominal</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Presión Nominal</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Diámtro Exterior</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Diámetro Interior</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Espesor</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Perímetro</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vMerge="1">
                  <a:txBody>
                    <a:bodyPr/>
                    <a:lstStyle/>
                    <a:p>
                      <a:endParaRPr lang="es-AR"/>
                    </a:p>
                  </a:txBody>
                  <a:tcPr/>
                </a:tc>
                <a:tc>
                  <a:txBody>
                    <a:bodyPr/>
                    <a:lstStyle/>
                    <a:p>
                      <a:pPr algn="ctr" fontAlgn="ctr"/>
                      <a:r>
                        <a:rPr lang="es-AR" sz="1100" u="none" strike="noStrike">
                          <a:effectLst/>
                        </a:rPr>
                        <a:t>[mm]</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[Kg/cm2]</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[mm]</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[mm]</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[mm]</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[mm]</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125</a:t>
                      </a:r>
                      <a:endParaRPr lang="es-AR" sz="1100" b="0" i="0" u="none" strike="noStrike" dirty="0">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3</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145</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456</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125</a:t>
                      </a:r>
                      <a:endParaRPr lang="es-AR" sz="1100" b="0" i="0" u="none" strike="noStrike" dirty="0">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5 - 7</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151</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13</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474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PVC</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125</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117,6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3,7</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393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PVC</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125</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393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125</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393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PEAD100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125</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115,4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4,8</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393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10</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106,6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9,2</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393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PEAD100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110,2</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393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PVC</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134,4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2,8</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PVC</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140</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131,8</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4,1</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PVC</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126,6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6,7</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140</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126,6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6,7</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PEAD100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129,2</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119,4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PEAD100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123,4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8,3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440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H°</a:t>
                      </a:r>
                      <a:r>
                        <a:rPr lang="es-AR" sz="1100" u="none" strike="noStrike" dirty="0" smtClean="0">
                          <a:effectLst/>
                        </a:rPr>
                        <a:t> </a:t>
                      </a:r>
                      <a:r>
                        <a:rPr lang="es-AR" sz="1100" u="none" strike="noStrike" dirty="0" err="1" smtClean="0">
                          <a:effectLst/>
                        </a:rPr>
                        <a:t>F°</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150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 </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171</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150</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10,5</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537</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150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3</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170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150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534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150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5</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174</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150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12</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547</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150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7</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180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150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15</a:t>
                      </a:r>
                      <a:endParaRPr lang="es-AR" sz="1100" b="0" i="0" u="none" strike="noStrike" dirty="0">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565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H°</a:t>
                      </a:r>
                      <a:r>
                        <a:rPr lang="es-AR" sz="1100" u="none" strike="noStrike" dirty="0" smtClean="0">
                          <a:effectLst/>
                        </a:rPr>
                        <a:t> </a:t>
                      </a:r>
                      <a:r>
                        <a:rPr lang="es-AR" sz="1100" u="none" strike="noStrike" dirty="0" err="1" smtClean="0">
                          <a:effectLst/>
                        </a:rPr>
                        <a:t>D°</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150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9</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170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157,4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6,3</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534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PVC</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153,6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3,2</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503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a:effectLst/>
                        </a:rPr>
                        <a:t>PVC</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150,6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4,7</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503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PVC</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144,6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7,7</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503</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144,6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7,7</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503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PEAD100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147,6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6,2</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503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136,4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11,8</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503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PEAD100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141</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9,5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503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175</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3</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195</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175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10</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613</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175</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5</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201</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175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13</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631</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175</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7</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211</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175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18</a:t>
                      </a:r>
                      <a:endParaRPr lang="es-AR" sz="1100" b="0" i="0" u="none" strike="noStrike">
                        <a:effectLst/>
                        <a:latin typeface="Arial"/>
                      </a:endParaRPr>
                    </a:p>
                  </a:txBody>
                  <a:tcPr marL="3096" marR="3096" marT="30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663</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162,8</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8,6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565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PEAD100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166,2</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6,9</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565</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153,4</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13,3</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565</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3293">
                <a:tc>
                  <a:txBody>
                    <a:bodyPr/>
                    <a:lstStyle/>
                    <a:p>
                      <a:pPr algn="ctr" fontAlgn="b"/>
                      <a:r>
                        <a:rPr lang="es-AR" sz="1100" u="none" strike="noStrike">
                          <a:effectLst/>
                        </a:rPr>
                        <a:t>PEAD100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158,6</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10,7</a:t>
                      </a:r>
                      <a:endParaRPr lang="es-AR" sz="1100" b="0" i="0" u="none" strike="noStrike">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565</a:t>
                      </a:r>
                      <a:endParaRPr lang="es-AR" sz="1100" b="0" i="0" u="none" strike="noStrike" dirty="0">
                        <a:effectLst/>
                        <a:latin typeface="Arial"/>
                      </a:endParaRPr>
                    </a:p>
                  </a:txBody>
                  <a:tcPr marL="3096" marR="3096" marT="30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7136533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1667464113"/>
              </p:ext>
            </p:extLst>
          </p:nvPr>
        </p:nvGraphicFramePr>
        <p:xfrm>
          <a:off x="395536" y="116646"/>
          <a:ext cx="7992887" cy="6712843"/>
        </p:xfrm>
        <a:graphic>
          <a:graphicData uri="http://schemas.openxmlformats.org/drawingml/2006/table">
            <a:tbl>
              <a:tblPr>
                <a:tableStyleId>{5C22544A-7EE6-4342-B048-85BDC9FD1C3A}</a:tableStyleId>
              </a:tblPr>
              <a:tblGrid>
                <a:gridCol w="1141841"/>
                <a:gridCol w="1141841"/>
                <a:gridCol w="1141841"/>
                <a:gridCol w="1141841"/>
                <a:gridCol w="1141841"/>
                <a:gridCol w="1141841"/>
                <a:gridCol w="1141841"/>
              </a:tblGrid>
              <a:tr h="498180">
                <a:tc rowSpan="2">
                  <a:txBody>
                    <a:bodyPr/>
                    <a:lstStyle/>
                    <a:p>
                      <a:pPr algn="ctr" fontAlgn="ctr"/>
                      <a:r>
                        <a:rPr lang="es-AR" sz="1100" u="none" strike="noStrike" dirty="0">
                          <a:effectLst/>
                        </a:rPr>
                        <a:t>Material</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Diámetro Nominal</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Presión Nominal</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Diámtro Exterior</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Diámetro Interior</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Espesor</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Perímetro</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2921">
                <a:tc vMerge="1">
                  <a:txBody>
                    <a:bodyPr/>
                    <a:lstStyle/>
                    <a:p>
                      <a:endParaRPr lang="es-AR"/>
                    </a:p>
                  </a:txBody>
                  <a:tcPr/>
                </a:tc>
                <a:tc>
                  <a:txBody>
                    <a:bodyPr/>
                    <a:lstStyle/>
                    <a:p>
                      <a:pPr algn="ctr" fontAlgn="ctr"/>
                      <a:r>
                        <a:rPr lang="es-AR" sz="1100" u="none" strike="noStrike">
                          <a:effectLst/>
                        </a:rPr>
                        <a:t>[mm]</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[Kg/cm2]</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[mm]</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[mm]</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[mm]</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[mm]</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H°</a:t>
                      </a:r>
                      <a:r>
                        <a:rPr lang="es-AR" sz="1100" u="none" strike="noStrike" dirty="0" smtClean="0">
                          <a:effectLst/>
                        </a:rPr>
                        <a:t> </a:t>
                      </a:r>
                      <a:r>
                        <a:rPr lang="es-AR" sz="1100" u="none" strike="noStrike" dirty="0" err="1" smtClean="0">
                          <a:effectLst/>
                        </a:rPr>
                        <a:t>F°</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200</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 </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222</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11</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697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200</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3</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222</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200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11</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697</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200</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5</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230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200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15</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723</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200</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7</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240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200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754</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H°</a:t>
                      </a:r>
                      <a:r>
                        <a:rPr lang="es-AR" sz="1100" u="none" strike="noStrike" dirty="0" smtClean="0">
                          <a:effectLst/>
                        </a:rPr>
                        <a:t> </a:t>
                      </a:r>
                      <a:r>
                        <a:rPr lang="es-AR" sz="1100" u="none" strike="noStrike" dirty="0" err="1" smtClean="0">
                          <a:effectLst/>
                        </a:rPr>
                        <a:t>D°</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200</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9</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222</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209,2</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6,4</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697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PVC</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4</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192</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628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PVC</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6</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188,2</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5,9</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628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PVC</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10</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9,6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628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PEAD80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6</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180,8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9,6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628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PEAD100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6</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184,6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628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PEAD80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10</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170,6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628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2196">
                <a:tc>
                  <a:txBody>
                    <a:bodyPr/>
                    <a:lstStyle/>
                    <a:p>
                      <a:pPr algn="ctr" fontAlgn="b"/>
                      <a:r>
                        <a:rPr lang="es-AR" sz="1100" u="none" strike="noStrike">
                          <a:effectLst/>
                        </a:rPr>
                        <a:t>PEAD100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200</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176,2</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11,9</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628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225</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3</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247</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225</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11</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776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225</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5</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259</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225</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17</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814</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225</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7</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271</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225</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23</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851</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PVC</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216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707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PVC</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211,8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707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PVC</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203,4</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707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PEAD80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203,4</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707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a:effectLst/>
                        </a:rPr>
                        <a:t>PEAD100</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207,4</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8,8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707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PEAD80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203,8</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707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7545">
                <a:tc>
                  <a:txBody>
                    <a:bodyPr/>
                    <a:lstStyle/>
                    <a:p>
                      <a:pPr algn="ctr" fontAlgn="b"/>
                      <a:r>
                        <a:rPr lang="es-AR" sz="1100" u="none" strike="noStrike">
                          <a:effectLst/>
                        </a:rPr>
                        <a:t>PEAD100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225</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198,2</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13,4</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707</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H°</a:t>
                      </a:r>
                      <a:r>
                        <a:rPr lang="es-AR" sz="1100" u="none" strike="noStrike" dirty="0" smtClean="0">
                          <a:effectLst/>
                        </a:rPr>
                        <a:t> </a:t>
                      </a:r>
                      <a:r>
                        <a:rPr lang="es-AR" sz="1100" u="none" strike="noStrike" dirty="0" err="1" smtClean="0">
                          <a:effectLst/>
                        </a:rPr>
                        <a:t>F°</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250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 </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274</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12</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861</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250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3</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274</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250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12</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861</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250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5</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286</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250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18</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898</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A°</a:t>
                      </a:r>
                      <a:r>
                        <a:rPr lang="es-AR" sz="1100" u="none" strike="noStrike" dirty="0" smtClean="0">
                          <a:effectLst/>
                        </a:rPr>
                        <a:t> </a:t>
                      </a:r>
                      <a:r>
                        <a:rPr lang="es-AR" sz="1100" u="none" strike="noStrike" dirty="0" err="1" smtClean="0">
                          <a:effectLst/>
                        </a:rPr>
                        <a:t>C°</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250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7</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300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250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25</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942</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dirty="0" err="1" smtClean="0">
                          <a:effectLst/>
                        </a:rPr>
                        <a:t>H°</a:t>
                      </a:r>
                      <a:r>
                        <a:rPr lang="es-AR" sz="1100" u="none" strike="noStrike" dirty="0" smtClean="0">
                          <a:effectLst/>
                        </a:rPr>
                        <a:t> </a:t>
                      </a:r>
                      <a:r>
                        <a:rPr lang="es-AR" sz="1100" u="none" strike="noStrike" dirty="0" err="1" smtClean="0">
                          <a:effectLst/>
                        </a:rPr>
                        <a:t>D°</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250</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9</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a:effectLst/>
                        </a:rPr>
                        <a:t>274</a:t>
                      </a:r>
                      <a:endParaRPr lang="es-AR" sz="1100" b="0" i="0" u="none" strike="noStrike">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260,4</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AR" sz="1100" u="none" strike="noStrike" dirty="0">
                          <a:effectLst/>
                        </a:rPr>
                        <a:t>6,8</a:t>
                      </a:r>
                      <a:endParaRPr lang="es-AR" sz="1100" b="0" i="0" u="none" strike="noStrike" dirty="0">
                        <a:effectLst/>
                        <a:latin typeface="Arial"/>
                      </a:endParaRPr>
                    </a:p>
                  </a:txBody>
                  <a:tcPr marL="2219" marR="2219" marT="22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861</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PVC</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240,2</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4,9</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785</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PVC</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235,4</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7,3</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785</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PVC</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226,2</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11,9</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785</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PEAD80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226,2</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11,9</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785</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5049">
                <a:tc>
                  <a:txBody>
                    <a:bodyPr/>
                    <a:lstStyle/>
                    <a:p>
                      <a:pPr algn="ctr" fontAlgn="b"/>
                      <a:r>
                        <a:rPr lang="es-AR" sz="1100" u="none" strike="noStrike">
                          <a:effectLst/>
                        </a:rPr>
                        <a:t>PEAD100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6</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230,8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9,6</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785</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PEAD80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213,2</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18,4</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785</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1192">
                <a:tc>
                  <a:txBody>
                    <a:bodyPr/>
                    <a:lstStyle/>
                    <a:p>
                      <a:pPr algn="ctr" fontAlgn="b"/>
                      <a:r>
                        <a:rPr lang="es-AR" sz="1100" u="none" strike="noStrike">
                          <a:effectLst/>
                        </a:rPr>
                        <a:t>PEAD100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250</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220,4</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a:effectLst/>
                        </a:rPr>
                        <a:t>14,8</a:t>
                      </a:r>
                      <a:endParaRPr lang="es-AR" sz="1100" b="0" i="0" u="none" strike="noStrike">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AR" sz="1100" u="none" strike="noStrike" dirty="0">
                          <a:effectLst/>
                        </a:rPr>
                        <a:t>785</a:t>
                      </a:r>
                      <a:endParaRPr lang="es-AR" sz="1100" b="0" i="0" u="none" strike="noStrike" dirty="0">
                        <a:effectLst/>
                        <a:latin typeface="Arial"/>
                      </a:endParaRPr>
                    </a:p>
                  </a:txBody>
                  <a:tcPr marL="2219" marR="2219" marT="22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823542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03548" y="476672"/>
            <a:ext cx="8136904" cy="1384995"/>
          </a:xfrm>
          <a:prstGeom prst="rect">
            <a:avLst/>
          </a:prstGeom>
          <a:noFill/>
        </p:spPr>
        <p:txBody>
          <a:bodyPr wrap="square" rtlCol="0">
            <a:spAutoFit/>
          </a:bodyPr>
          <a:lstStyle/>
          <a:p>
            <a:pPr algn="just"/>
            <a:r>
              <a:rPr lang="es-AR" sz="2800" dirty="0" err="1" smtClean="0"/>
              <a:t>QWater</a:t>
            </a:r>
            <a:r>
              <a:rPr lang="es-AR" sz="2800" dirty="0" smtClean="0"/>
              <a:t> es un complemento (</a:t>
            </a:r>
            <a:r>
              <a:rPr lang="es-AR" sz="2800" dirty="0" err="1" smtClean="0"/>
              <a:t>plugin</a:t>
            </a:r>
            <a:r>
              <a:rPr lang="es-AR" sz="2800" dirty="0" smtClean="0"/>
              <a:t>) de </a:t>
            </a:r>
            <a:r>
              <a:rPr lang="es-AR" sz="2800" dirty="0" err="1" smtClean="0"/>
              <a:t>QGis</a:t>
            </a:r>
            <a:r>
              <a:rPr lang="es-AR" sz="2800" dirty="0" smtClean="0"/>
              <a:t> que utiliza el complemento </a:t>
            </a:r>
            <a:r>
              <a:rPr lang="es-AR" sz="2800" dirty="0" err="1" smtClean="0"/>
              <a:t>GHydraulics</a:t>
            </a:r>
            <a:r>
              <a:rPr lang="es-AR" sz="2800" dirty="0" smtClean="0"/>
              <a:t> (integrado, no es necesario instalarlo) de </a:t>
            </a:r>
            <a:r>
              <a:rPr lang="es-AR" sz="2800" dirty="0" err="1" smtClean="0"/>
              <a:t>Steffen</a:t>
            </a:r>
            <a:r>
              <a:rPr lang="es-AR" sz="2800" dirty="0" smtClean="0"/>
              <a:t> </a:t>
            </a:r>
            <a:r>
              <a:rPr lang="es-AR" sz="2800" dirty="0" err="1" smtClean="0"/>
              <a:t>Macke</a:t>
            </a:r>
            <a:r>
              <a:rPr lang="es-AR" sz="2800" dirty="0" smtClean="0"/>
              <a:t>.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88840"/>
            <a:ext cx="4532967" cy="1974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GHydraulics Screensh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4221088"/>
            <a:ext cx="4686462" cy="2030800"/>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5148064" y="6251888"/>
            <a:ext cx="2736304" cy="369332"/>
          </a:xfrm>
          <a:prstGeom prst="rect">
            <a:avLst/>
          </a:prstGeom>
          <a:noFill/>
        </p:spPr>
        <p:txBody>
          <a:bodyPr wrap="square" rtlCol="0">
            <a:spAutoFit/>
          </a:bodyPr>
          <a:lstStyle/>
          <a:p>
            <a:r>
              <a:rPr lang="es-AR" dirty="0" err="1" smtClean="0"/>
              <a:t>GHydraulics</a:t>
            </a:r>
            <a:endParaRPr lang="es-AR" dirty="0"/>
          </a:p>
        </p:txBody>
      </p:sp>
    </p:spTree>
    <p:extLst>
      <p:ext uri="{BB962C8B-B14F-4D97-AF65-F5344CB8AC3E}">
        <p14:creationId xmlns:p14="http://schemas.microsoft.com/office/powerpoint/2010/main" val="1630427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548680"/>
            <a:ext cx="8424936" cy="923330"/>
          </a:xfrm>
          <a:prstGeom prst="rect">
            <a:avLst/>
          </a:prstGeom>
        </p:spPr>
        <p:txBody>
          <a:bodyPr wrap="square">
            <a:spAutoFit/>
          </a:bodyPr>
          <a:lstStyle/>
          <a:p>
            <a:r>
              <a:rPr lang="es-AR" dirty="0"/>
              <a:t>En la pestaña "Opciones de cálculo", ajuste la velocidad máxima permitida de la red (por</a:t>
            </a:r>
          </a:p>
          <a:p>
            <a:r>
              <a:rPr lang="es-AR" dirty="0"/>
              <a:t>  defecto = 5 m / s) marque también la opción de calcular la extensión de los tubos &lt;</a:t>
            </a:r>
            <a:r>
              <a:rPr lang="es-AR" dirty="0" err="1"/>
              <a:t>Calculate</a:t>
            </a:r>
            <a:r>
              <a:rPr lang="es-AR" dirty="0"/>
              <a:t> pipe </a:t>
            </a:r>
            <a:r>
              <a:rPr lang="es-AR" dirty="0" err="1"/>
              <a:t>lenth</a:t>
            </a:r>
            <a:r>
              <a:rPr lang="es-AR" dirty="0"/>
              <a:t>&gt;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2132856"/>
            <a:ext cx="70866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1187624" y="2348880"/>
            <a:ext cx="266429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4 Elipse"/>
          <p:cNvSpPr/>
          <p:nvPr/>
        </p:nvSpPr>
        <p:spPr>
          <a:xfrm>
            <a:off x="4572000" y="2702801"/>
            <a:ext cx="17281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500013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70979" y="332656"/>
            <a:ext cx="7632848" cy="646331"/>
          </a:xfrm>
          <a:prstGeom prst="rect">
            <a:avLst/>
          </a:prstGeom>
        </p:spPr>
        <p:txBody>
          <a:bodyPr wrap="square">
            <a:spAutoFit/>
          </a:bodyPr>
          <a:lstStyle/>
          <a:p>
            <a:r>
              <a:rPr lang="es-AR" dirty="0"/>
              <a:t>Haga clic en el botón "</a:t>
            </a:r>
            <a:r>
              <a:rPr lang="es-AR" dirty="0" err="1"/>
              <a:t>Select</a:t>
            </a:r>
            <a:r>
              <a:rPr lang="es-AR" dirty="0"/>
              <a:t>" y seleccione la configuración de cálculo "</a:t>
            </a:r>
            <a:r>
              <a:rPr lang="es-AR" dirty="0" err="1"/>
              <a:t>template_d-w_lps.inp</a:t>
            </a:r>
            <a:r>
              <a:rPr lang="es-AR" dirty="0"/>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97838"/>
            <a:ext cx="6570686" cy="54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Llamada ovalada"/>
          <p:cNvSpPr/>
          <p:nvPr/>
        </p:nvSpPr>
        <p:spPr>
          <a:xfrm>
            <a:off x="7079691" y="4725144"/>
            <a:ext cx="1224136" cy="720080"/>
          </a:xfrm>
          <a:prstGeom prst="wedgeEllipseCallout">
            <a:avLst>
              <a:gd name="adj1" fmla="val -55154"/>
              <a:gd name="adj2" fmla="val 76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1°</a:t>
            </a:r>
            <a:endParaRPr lang="es-AR" dirty="0"/>
          </a:p>
        </p:txBody>
      </p:sp>
      <p:sp>
        <p:nvSpPr>
          <p:cNvPr id="5" name="4 Llamada ovalada"/>
          <p:cNvSpPr/>
          <p:nvPr/>
        </p:nvSpPr>
        <p:spPr>
          <a:xfrm>
            <a:off x="5850052" y="2996952"/>
            <a:ext cx="1224136" cy="720080"/>
          </a:xfrm>
          <a:prstGeom prst="wedgeEllipseCallout">
            <a:avLst>
              <a:gd name="adj1" fmla="val -55154"/>
              <a:gd name="adj2" fmla="val 76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2</a:t>
            </a:r>
            <a:r>
              <a:rPr lang="es-AR" dirty="0" smtClean="0"/>
              <a:t>°</a:t>
            </a:r>
            <a:endParaRPr lang="es-AR" dirty="0"/>
          </a:p>
        </p:txBody>
      </p:sp>
      <p:sp>
        <p:nvSpPr>
          <p:cNvPr id="6" name="5 Llamada ovalada"/>
          <p:cNvSpPr/>
          <p:nvPr/>
        </p:nvSpPr>
        <p:spPr>
          <a:xfrm>
            <a:off x="6048164" y="4221088"/>
            <a:ext cx="1224136" cy="720080"/>
          </a:xfrm>
          <a:prstGeom prst="wedgeEllipseCallout">
            <a:avLst>
              <a:gd name="adj1" fmla="val -55154"/>
              <a:gd name="adj2" fmla="val 76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3°</a:t>
            </a:r>
            <a:endParaRPr lang="es-AR" dirty="0"/>
          </a:p>
        </p:txBody>
      </p:sp>
      <p:sp>
        <p:nvSpPr>
          <p:cNvPr id="7" name="6 Llamada ovalada"/>
          <p:cNvSpPr/>
          <p:nvPr/>
        </p:nvSpPr>
        <p:spPr>
          <a:xfrm>
            <a:off x="4501540" y="5301208"/>
            <a:ext cx="1224136" cy="720080"/>
          </a:xfrm>
          <a:prstGeom prst="wedgeEllipseCallout">
            <a:avLst>
              <a:gd name="adj1" fmla="val 73380"/>
              <a:gd name="adj2" fmla="val 77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4°</a:t>
            </a:r>
            <a:endParaRPr lang="es-AR" dirty="0"/>
          </a:p>
        </p:txBody>
      </p:sp>
    </p:spTree>
    <p:extLst>
      <p:ext uri="{BB962C8B-B14F-4D97-AF65-F5344CB8AC3E}">
        <p14:creationId xmlns:p14="http://schemas.microsoft.com/office/powerpoint/2010/main" val="226943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88663" y="404664"/>
            <a:ext cx="8352928" cy="646331"/>
          </a:xfrm>
          <a:prstGeom prst="rect">
            <a:avLst/>
          </a:prstGeom>
        </p:spPr>
        <p:txBody>
          <a:bodyPr wrap="square">
            <a:spAutoFit/>
          </a:bodyPr>
          <a:lstStyle/>
          <a:p>
            <a:r>
              <a:rPr lang="es-AR" dirty="0"/>
              <a:t>Haga clic en &lt;Complementos / </a:t>
            </a:r>
            <a:r>
              <a:rPr lang="es-AR" dirty="0" err="1"/>
              <a:t>Qwater</a:t>
            </a:r>
            <a:r>
              <a:rPr lang="es-AR" dirty="0"/>
              <a:t> / </a:t>
            </a:r>
            <a:r>
              <a:rPr lang="es-AR" dirty="0" err="1"/>
              <a:t>Make</a:t>
            </a:r>
            <a:r>
              <a:rPr lang="es-AR" dirty="0"/>
              <a:t> </a:t>
            </a:r>
            <a:r>
              <a:rPr lang="es-AR" dirty="0" err="1" smtClean="0"/>
              <a:t>Model</a:t>
            </a:r>
            <a:r>
              <a:rPr lang="es-AR" dirty="0" smtClean="0"/>
              <a:t>&gt; </a:t>
            </a:r>
            <a:r>
              <a:rPr lang="es-AR" dirty="0"/>
              <a:t>y aceptar todos los </a:t>
            </a:r>
            <a:r>
              <a:rPr lang="es-AR" dirty="0" smtClean="0"/>
              <a:t>mensajes (</a:t>
            </a:r>
            <a:r>
              <a:rPr lang="es-AR" dirty="0" err="1" smtClean="0"/>
              <a:t>Click</a:t>
            </a:r>
            <a:r>
              <a:rPr lang="es-AR" dirty="0" smtClean="0"/>
              <a:t> en Si en «</a:t>
            </a:r>
            <a:r>
              <a:rPr lang="es-AR" dirty="0" err="1" smtClean="0"/>
              <a:t>Check</a:t>
            </a:r>
            <a:r>
              <a:rPr lang="es-AR" dirty="0" smtClean="0"/>
              <a:t> </a:t>
            </a:r>
            <a:r>
              <a:rPr lang="es-AR" dirty="0" err="1" smtClean="0"/>
              <a:t>Model</a:t>
            </a:r>
            <a:r>
              <a:rPr lang="es-AR" dirty="0" smtClean="0"/>
              <a:t>» y «</a:t>
            </a:r>
            <a:r>
              <a:rPr lang="es-AR" dirty="0" err="1" smtClean="0"/>
              <a:t>Make</a:t>
            </a:r>
            <a:r>
              <a:rPr lang="es-AR" dirty="0" smtClean="0"/>
              <a:t> EPANET </a:t>
            </a:r>
            <a:r>
              <a:rPr lang="es-AR" dirty="0" err="1" smtClean="0"/>
              <a:t>Model</a:t>
            </a:r>
            <a:r>
              <a:rPr lang="es-AR" dirty="0" smtClean="0"/>
              <a:t>»)</a:t>
            </a:r>
            <a:endParaRPr lang="es-A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554355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843" y="2355924"/>
            <a:ext cx="26574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6300191" y="3212976"/>
            <a:ext cx="2753095" cy="646331"/>
          </a:xfrm>
          <a:prstGeom prst="rect">
            <a:avLst/>
          </a:prstGeom>
          <a:noFill/>
        </p:spPr>
        <p:txBody>
          <a:bodyPr wrap="square" rtlCol="0">
            <a:spAutoFit/>
          </a:bodyPr>
          <a:lstStyle/>
          <a:p>
            <a:pPr algn="ctr"/>
            <a:r>
              <a:rPr lang="es-AR" dirty="0" smtClean="0"/>
              <a:t>Desde barra de herramientas</a:t>
            </a:r>
            <a:endParaRPr lang="es-AR" dirty="0"/>
          </a:p>
        </p:txBody>
      </p:sp>
      <p:sp>
        <p:nvSpPr>
          <p:cNvPr id="3" name="2 Elipse"/>
          <p:cNvSpPr/>
          <p:nvPr/>
        </p:nvSpPr>
        <p:spPr>
          <a:xfrm>
            <a:off x="6654883" y="2255010"/>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Elipse"/>
          <p:cNvSpPr/>
          <p:nvPr/>
        </p:nvSpPr>
        <p:spPr>
          <a:xfrm>
            <a:off x="3851920" y="2636912"/>
            <a:ext cx="172819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78" y="4797152"/>
            <a:ext cx="49244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5739" y="5101952"/>
            <a:ext cx="366712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Elipse"/>
          <p:cNvSpPr/>
          <p:nvPr/>
        </p:nvSpPr>
        <p:spPr>
          <a:xfrm>
            <a:off x="3779912" y="6088174"/>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Elipse"/>
          <p:cNvSpPr/>
          <p:nvPr/>
        </p:nvSpPr>
        <p:spPr>
          <a:xfrm>
            <a:off x="7424711" y="5835840"/>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0240672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11560" y="476672"/>
            <a:ext cx="7920880" cy="369332"/>
          </a:xfrm>
          <a:prstGeom prst="rect">
            <a:avLst/>
          </a:prstGeom>
        </p:spPr>
        <p:txBody>
          <a:bodyPr wrap="square">
            <a:spAutoFit/>
          </a:bodyPr>
          <a:lstStyle/>
          <a:p>
            <a:r>
              <a:rPr lang="es-AR" dirty="0"/>
              <a:t>Para todas las </a:t>
            </a:r>
            <a:r>
              <a:rPr lang="es-AR" dirty="0" smtClean="0"/>
              <a:t>Capas, </a:t>
            </a:r>
            <a:r>
              <a:rPr lang="es-AR" dirty="0"/>
              <a:t>guardar y salir del modo de </a:t>
            </a:r>
            <a:r>
              <a:rPr lang="es-AR" dirty="0" smtClean="0"/>
              <a:t>edición (Conmutar edición)</a:t>
            </a:r>
            <a:endParaRPr lang="es-A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8760"/>
            <a:ext cx="411480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268760"/>
            <a:ext cx="251460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2642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548680"/>
            <a:ext cx="8280920" cy="646331"/>
          </a:xfrm>
          <a:prstGeom prst="rect">
            <a:avLst/>
          </a:prstGeom>
        </p:spPr>
        <p:txBody>
          <a:bodyPr wrap="square">
            <a:spAutoFit/>
          </a:bodyPr>
          <a:lstStyle/>
          <a:p>
            <a:r>
              <a:rPr lang="es-AR" dirty="0"/>
              <a:t>Haga clic en &lt;Proyecto / Opciones de </a:t>
            </a:r>
            <a:r>
              <a:rPr lang="es-AR" dirty="0" err="1" smtClean="0"/>
              <a:t>autoensamblado</a:t>
            </a:r>
            <a:r>
              <a:rPr lang="es-AR" dirty="0" smtClean="0"/>
              <a:t>&gt; </a:t>
            </a:r>
            <a:r>
              <a:rPr lang="es-AR" dirty="0"/>
              <a:t>y haga clic en el icono con un imán.</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386715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052736"/>
            <a:ext cx="73628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1691680" y="1268760"/>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Flecha doblada"/>
          <p:cNvSpPr/>
          <p:nvPr/>
        </p:nvSpPr>
        <p:spPr>
          <a:xfrm rot="5400000" flipH="1">
            <a:off x="4479453" y="3909031"/>
            <a:ext cx="1188132" cy="1147054"/>
          </a:xfrm>
          <a:prstGeom prst="ben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942672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260648"/>
            <a:ext cx="8280920" cy="400110"/>
          </a:xfrm>
          <a:prstGeom prst="rect">
            <a:avLst/>
          </a:prstGeom>
          <a:noFill/>
        </p:spPr>
        <p:txBody>
          <a:bodyPr wrap="square" rtlCol="0">
            <a:spAutoFit/>
          </a:bodyPr>
          <a:lstStyle/>
          <a:p>
            <a:pPr algn="ctr"/>
            <a:r>
              <a:rPr lang="es-AR" sz="2000" b="1" dirty="0" smtClean="0"/>
              <a:t>Estructura de las bases de datos con los campos creados con </a:t>
            </a:r>
            <a:r>
              <a:rPr lang="es-AR" sz="2000" b="1" dirty="0" err="1" smtClean="0"/>
              <a:t>Make</a:t>
            </a:r>
            <a:r>
              <a:rPr lang="es-AR" sz="2000" b="1" dirty="0" smtClean="0"/>
              <a:t> </a:t>
            </a:r>
            <a:r>
              <a:rPr lang="es-AR" sz="2000" b="1" dirty="0" err="1" smtClean="0"/>
              <a:t>Model</a:t>
            </a:r>
            <a:r>
              <a:rPr lang="es-AR" sz="2000" b="1" dirty="0" smtClean="0"/>
              <a:t> </a:t>
            </a:r>
            <a:endParaRPr lang="es-AR" sz="2000" b="1"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428" y="908719"/>
            <a:ext cx="45339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132856"/>
            <a:ext cx="610552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3" y="3429000"/>
            <a:ext cx="88677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971600" y="5445224"/>
            <a:ext cx="7200800" cy="369332"/>
          </a:xfrm>
          <a:prstGeom prst="rect">
            <a:avLst/>
          </a:prstGeom>
          <a:noFill/>
        </p:spPr>
        <p:txBody>
          <a:bodyPr wrap="square" rtlCol="0">
            <a:spAutoFit/>
          </a:bodyPr>
          <a:lstStyle/>
          <a:p>
            <a:pPr algn="ctr"/>
            <a:r>
              <a:rPr lang="es-AR" dirty="0" smtClean="0"/>
              <a:t>Originalmente, previo a ejecutar </a:t>
            </a:r>
            <a:r>
              <a:rPr lang="es-AR" dirty="0" err="1" smtClean="0"/>
              <a:t>Make</a:t>
            </a:r>
            <a:r>
              <a:rPr lang="es-AR" dirty="0" smtClean="0"/>
              <a:t> </a:t>
            </a:r>
            <a:r>
              <a:rPr lang="es-AR" dirty="0" err="1" smtClean="0"/>
              <a:t>Model</a:t>
            </a:r>
            <a:r>
              <a:rPr lang="es-AR" dirty="0" smtClean="0"/>
              <a:t>, solo estaba el campo «id»</a:t>
            </a:r>
            <a:endParaRPr lang="es-AR" dirty="0"/>
          </a:p>
        </p:txBody>
      </p:sp>
    </p:spTree>
    <p:extLst>
      <p:ext uri="{BB962C8B-B14F-4D97-AF65-F5344CB8AC3E}">
        <p14:creationId xmlns:p14="http://schemas.microsoft.com/office/powerpoint/2010/main" val="1056876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260648"/>
            <a:ext cx="8352928" cy="461665"/>
          </a:xfrm>
          <a:prstGeom prst="rect">
            <a:avLst/>
          </a:prstGeom>
          <a:noFill/>
        </p:spPr>
        <p:txBody>
          <a:bodyPr wrap="square" rtlCol="0">
            <a:spAutoFit/>
          </a:bodyPr>
          <a:lstStyle/>
          <a:p>
            <a:pPr algn="ctr"/>
            <a:r>
              <a:rPr lang="es-AR" sz="2400" b="1" dirty="0" smtClean="0">
                <a:effectLst>
                  <a:outerShdw blurRad="38100" dist="38100" dir="2700000" algn="tl">
                    <a:srgbClr val="000000">
                      <a:alpha val="43137"/>
                    </a:srgbClr>
                  </a:outerShdw>
                </a:effectLst>
              </a:rPr>
              <a:t>Cambiar aspecto y agregar etiquetas</a:t>
            </a:r>
            <a:endParaRPr lang="es-AR" sz="2400" b="1" dirty="0">
              <a:effectLst>
                <a:outerShdw blurRad="38100" dist="38100" dir="2700000" algn="tl">
                  <a:srgbClr val="000000">
                    <a:alpha val="43137"/>
                  </a:srgbClr>
                </a:outerShdw>
              </a:effectLst>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65" y="764704"/>
            <a:ext cx="8789729"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77135" y="3574783"/>
            <a:ext cx="8715345" cy="3139321"/>
          </a:xfrm>
          <a:prstGeom prst="rect">
            <a:avLst/>
          </a:prstGeom>
          <a:noFill/>
        </p:spPr>
        <p:txBody>
          <a:bodyPr wrap="square" rtlCol="0">
            <a:spAutoFit/>
          </a:bodyPr>
          <a:lstStyle/>
          <a:p>
            <a:r>
              <a:rPr lang="es-AR" dirty="0" smtClean="0"/>
              <a:t>En el ejemplo se a cambiado el símbolo de Embalse por un rombo color verde, el de Nodos se cambió a color azul, el de Tubería se cambió a azul y se aumento el ancho de la línea a 0,66.</a:t>
            </a:r>
          </a:p>
          <a:p>
            <a:endParaRPr lang="es-AR" dirty="0" smtClean="0"/>
          </a:p>
          <a:p>
            <a:r>
              <a:rPr lang="es-AR" dirty="0" smtClean="0"/>
              <a:t>En  </a:t>
            </a:r>
            <a:r>
              <a:rPr lang="es-AR" b="1" dirty="0" smtClean="0"/>
              <a:t>Embalse</a:t>
            </a:r>
            <a:r>
              <a:rPr lang="es-AR" dirty="0" smtClean="0"/>
              <a:t> se ha colocado la etiqueta con el campo «DC_ID».</a:t>
            </a:r>
          </a:p>
          <a:p>
            <a:pPr lvl="0"/>
            <a:r>
              <a:rPr lang="es-AR" dirty="0" smtClean="0"/>
              <a:t>Esta etiqueta es provisoria. Una vez cargados todos los embalses y habiendo colocado su elevación, podemos hacer que nos muestre más información cambiando «Etiquetar con» con « ‘Embalse:' </a:t>
            </a:r>
            <a:r>
              <a:rPr lang="es-AR" dirty="0"/>
              <a:t>|| "DC_ID" || '\ n </a:t>
            </a:r>
            <a:r>
              <a:rPr lang="es-AR" dirty="0" err="1" smtClean="0"/>
              <a:t>Elevacion</a:t>
            </a:r>
            <a:r>
              <a:rPr lang="es-AR" dirty="0" smtClean="0"/>
              <a:t> </a:t>
            </a:r>
            <a:r>
              <a:rPr lang="es-AR" dirty="0"/>
              <a:t>=' || "</a:t>
            </a:r>
            <a:r>
              <a:rPr lang="es-AR" dirty="0" smtClean="0"/>
              <a:t>HEAD" »</a:t>
            </a:r>
          </a:p>
          <a:p>
            <a:pPr lvl="0"/>
            <a:r>
              <a:rPr lang="es-AR" dirty="0" smtClean="0"/>
              <a:t>Si colocamos desde el primer momento la segunda opción, no nos mostrará la etiqueta hasta que tengamos cargada la elevación. Tildando Buffer de texto se consigue mejor visibilidad cuando hay fondo escuro.</a:t>
            </a:r>
            <a:endParaRPr lang="es-AR" dirty="0"/>
          </a:p>
        </p:txBody>
      </p:sp>
      <p:sp>
        <p:nvSpPr>
          <p:cNvPr id="4" name="3 Elipse"/>
          <p:cNvSpPr/>
          <p:nvPr/>
        </p:nvSpPr>
        <p:spPr>
          <a:xfrm>
            <a:off x="177135" y="908720"/>
            <a:ext cx="722457"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Elipse"/>
          <p:cNvSpPr/>
          <p:nvPr/>
        </p:nvSpPr>
        <p:spPr>
          <a:xfrm>
            <a:off x="1691680" y="1600874"/>
            <a:ext cx="722457"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Elipse"/>
          <p:cNvSpPr/>
          <p:nvPr/>
        </p:nvSpPr>
        <p:spPr>
          <a:xfrm>
            <a:off x="2699792" y="1052736"/>
            <a:ext cx="108012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Elipse"/>
          <p:cNvSpPr/>
          <p:nvPr/>
        </p:nvSpPr>
        <p:spPr>
          <a:xfrm>
            <a:off x="3275856" y="2032922"/>
            <a:ext cx="108012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47346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86147"/>
            <a:ext cx="8309623" cy="20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179512" y="188640"/>
            <a:ext cx="8784976" cy="369332"/>
          </a:xfrm>
          <a:prstGeom prst="rect">
            <a:avLst/>
          </a:prstGeom>
          <a:noFill/>
        </p:spPr>
        <p:txBody>
          <a:bodyPr wrap="square" rtlCol="0">
            <a:spAutoFit/>
          </a:bodyPr>
          <a:lstStyle/>
          <a:p>
            <a:r>
              <a:rPr lang="es-AR" dirty="0" smtClean="0"/>
              <a:t>Tal como hicimos con embalse, activamos en Nodos la visualización del campo «DC_ID»</a:t>
            </a:r>
            <a:endParaRPr lang="es-AR" dirty="0"/>
          </a:p>
        </p:txBody>
      </p:sp>
      <p:sp>
        <p:nvSpPr>
          <p:cNvPr id="3" name="2 CuadroTexto"/>
          <p:cNvSpPr txBox="1"/>
          <p:nvPr/>
        </p:nvSpPr>
        <p:spPr>
          <a:xfrm>
            <a:off x="215516" y="2607295"/>
            <a:ext cx="8784976" cy="923330"/>
          </a:xfrm>
          <a:prstGeom prst="rect">
            <a:avLst/>
          </a:prstGeom>
          <a:noFill/>
        </p:spPr>
        <p:txBody>
          <a:bodyPr wrap="square" rtlCol="0">
            <a:spAutoFit/>
          </a:bodyPr>
          <a:lstStyle/>
          <a:p>
            <a:r>
              <a:rPr lang="es-AR" dirty="0" smtClean="0"/>
              <a:t>Una vez que tengamos cargadas todas las cotas de los nudos, podemos incorporar la visualización de la cota en la etiqueta colocando en «Etiquetar con» </a:t>
            </a:r>
          </a:p>
          <a:p>
            <a:pPr lvl="0"/>
            <a:r>
              <a:rPr lang="es-AR" dirty="0" smtClean="0"/>
              <a:t>'Nodo:' </a:t>
            </a:r>
            <a:r>
              <a:rPr lang="es-AR" dirty="0"/>
              <a:t>|| "DC_ID" || '\ n </a:t>
            </a:r>
            <a:r>
              <a:rPr lang="es-AR" dirty="0" smtClean="0"/>
              <a:t>Elevación </a:t>
            </a:r>
            <a:r>
              <a:rPr lang="es-AR" dirty="0"/>
              <a:t>=' || "ELEVATION</a:t>
            </a:r>
            <a:r>
              <a:rPr lang="es-AR" dirty="0" smtClean="0"/>
              <a:t>"</a:t>
            </a:r>
            <a:endParaRPr lang="es-AR"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72" y="3536073"/>
            <a:ext cx="8748464" cy="211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215516" y="5805264"/>
            <a:ext cx="8748972" cy="369332"/>
          </a:xfrm>
          <a:prstGeom prst="rect">
            <a:avLst/>
          </a:prstGeom>
          <a:noFill/>
        </p:spPr>
        <p:txBody>
          <a:bodyPr wrap="square" rtlCol="0">
            <a:spAutoFit/>
          </a:bodyPr>
          <a:lstStyle/>
          <a:p>
            <a:r>
              <a:rPr lang="es-AR" dirty="0" smtClean="0"/>
              <a:t>De la misma manera agregamos la etiqueta de tubería para visualizar «DC_ID»</a:t>
            </a:r>
            <a:endParaRPr lang="es-AR" dirty="0"/>
          </a:p>
        </p:txBody>
      </p:sp>
    </p:spTree>
    <p:extLst>
      <p:ext uri="{BB962C8B-B14F-4D97-AF65-F5344CB8AC3E}">
        <p14:creationId xmlns:p14="http://schemas.microsoft.com/office/powerpoint/2010/main" val="3806039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260648"/>
            <a:ext cx="8496944" cy="2031325"/>
          </a:xfrm>
          <a:prstGeom prst="rect">
            <a:avLst/>
          </a:prstGeom>
          <a:noFill/>
        </p:spPr>
        <p:txBody>
          <a:bodyPr wrap="square" rtlCol="0">
            <a:spAutoFit/>
          </a:bodyPr>
          <a:lstStyle/>
          <a:p>
            <a:r>
              <a:rPr lang="es-AR" dirty="0" smtClean="0"/>
              <a:t>Ponemos en edición las capas. Dibujamos los reservorios y los nudos. Luego continuamos con las tuberías. Al estar activo el «imán» las tuberías se ensamblan fácilmente. No es necesario enumerar embalses, nodos y tuberías, ya que podemos hacer que los enumere </a:t>
            </a:r>
            <a:r>
              <a:rPr lang="es-AR" dirty="0" err="1" smtClean="0"/>
              <a:t>Qwater</a:t>
            </a:r>
            <a:r>
              <a:rPr lang="es-AR" dirty="0" smtClean="0"/>
              <a:t> una vez terminado el dibujo. Por ese motivo, todavía no aparecerán los nodos identificados con su numeración (contenida en el campo DC_ID). Dibujar la cañería según el sentido de circulación de agua (desde el nodo aguas arriba hacia el nodo aguas abajo).</a:t>
            </a:r>
          </a:p>
          <a:p>
            <a:r>
              <a:rPr lang="es-AR" dirty="0" smtClean="0"/>
              <a:t>Veamos un ejemplo:</a:t>
            </a:r>
            <a:endParaRPr lang="es-A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564904"/>
            <a:ext cx="29432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2698702"/>
            <a:ext cx="24955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2770139"/>
            <a:ext cx="25241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539552" y="5517232"/>
            <a:ext cx="2880320" cy="369332"/>
          </a:xfrm>
          <a:prstGeom prst="rect">
            <a:avLst/>
          </a:prstGeom>
          <a:noFill/>
        </p:spPr>
        <p:txBody>
          <a:bodyPr wrap="square" rtlCol="0">
            <a:spAutoFit/>
          </a:bodyPr>
          <a:lstStyle/>
          <a:p>
            <a:r>
              <a:rPr lang="es-AR" dirty="0" err="1" smtClean="0"/>
              <a:t>Click</a:t>
            </a:r>
            <a:r>
              <a:rPr lang="es-AR" dirty="0" smtClean="0"/>
              <a:t> sobre nudo agua arriba</a:t>
            </a:r>
            <a:endParaRPr lang="es-AR" dirty="0"/>
          </a:p>
        </p:txBody>
      </p:sp>
      <p:sp>
        <p:nvSpPr>
          <p:cNvPr id="4" name="3 CuadroTexto"/>
          <p:cNvSpPr txBox="1"/>
          <p:nvPr/>
        </p:nvSpPr>
        <p:spPr>
          <a:xfrm>
            <a:off x="3563888" y="5517232"/>
            <a:ext cx="2567558" cy="923330"/>
          </a:xfrm>
          <a:prstGeom prst="rect">
            <a:avLst/>
          </a:prstGeom>
          <a:noFill/>
        </p:spPr>
        <p:txBody>
          <a:bodyPr wrap="square" rtlCol="0">
            <a:spAutoFit/>
          </a:bodyPr>
          <a:lstStyle/>
          <a:p>
            <a:r>
              <a:rPr lang="es-AR" dirty="0" smtClean="0"/>
              <a:t>Mouse sobre el nudo aguas abajo (cañería con línea de trazo)</a:t>
            </a:r>
            <a:endParaRPr lang="es-AR" dirty="0"/>
          </a:p>
        </p:txBody>
      </p:sp>
      <p:sp>
        <p:nvSpPr>
          <p:cNvPr id="5" name="4 CuadroTexto"/>
          <p:cNvSpPr txBox="1"/>
          <p:nvPr/>
        </p:nvSpPr>
        <p:spPr>
          <a:xfrm>
            <a:off x="6300192" y="5517232"/>
            <a:ext cx="2524125" cy="923330"/>
          </a:xfrm>
          <a:prstGeom prst="rect">
            <a:avLst/>
          </a:prstGeom>
          <a:noFill/>
        </p:spPr>
        <p:txBody>
          <a:bodyPr wrap="square" rtlCol="0">
            <a:spAutoFit/>
          </a:bodyPr>
          <a:lstStyle/>
          <a:p>
            <a:r>
              <a:rPr lang="es-AR" dirty="0" err="1" smtClean="0"/>
              <a:t>Click</a:t>
            </a:r>
            <a:r>
              <a:rPr lang="es-AR" dirty="0" smtClean="0"/>
              <a:t> sobre el nudo aguas abajo (cañería con línea continua roja)</a:t>
            </a:r>
            <a:endParaRPr lang="es-AR" dirty="0"/>
          </a:p>
        </p:txBody>
      </p:sp>
    </p:spTree>
    <p:extLst>
      <p:ext uri="{BB962C8B-B14F-4D97-AF65-F5344CB8AC3E}">
        <p14:creationId xmlns:p14="http://schemas.microsoft.com/office/powerpoint/2010/main" val="137536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24744"/>
            <a:ext cx="4695825"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128644"/>
            <a:ext cx="253365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467544" y="188640"/>
            <a:ext cx="8136904" cy="646331"/>
          </a:xfrm>
          <a:prstGeom prst="rect">
            <a:avLst/>
          </a:prstGeom>
          <a:noFill/>
        </p:spPr>
        <p:txBody>
          <a:bodyPr wrap="square" rtlCol="0">
            <a:spAutoFit/>
          </a:bodyPr>
          <a:lstStyle/>
          <a:p>
            <a:r>
              <a:rPr lang="es-AR" dirty="0" err="1" smtClean="0"/>
              <a:t>Click</a:t>
            </a:r>
            <a:r>
              <a:rPr lang="es-AR" dirty="0" smtClean="0"/>
              <a:t> con el botón derecho del mouse y se abre la tabla de atributos para llenarla. La podemos llenar más tarde.</a:t>
            </a:r>
            <a:endParaRPr lang="es-AR" dirty="0"/>
          </a:p>
        </p:txBody>
      </p:sp>
      <p:sp>
        <p:nvSpPr>
          <p:cNvPr id="3" name="2 CuadroTexto"/>
          <p:cNvSpPr txBox="1"/>
          <p:nvPr/>
        </p:nvSpPr>
        <p:spPr>
          <a:xfrm>
            <a:off x="5724128" y="4005064"/>
            <a:ext cx="2880320" cy="923330"/>
          </a:xfrm>
          <a:prstGeom prst="rect">
            <a:avLst/>
          </a:prstGeom>
          <a:noFill/>
        </p:spPr>
        <p:txBody>
          <a:bodyPr wrap="square" rtlCol="0">
            <a:spAutoFit/>
          </a:bodyPr>
          <a:lstStyle/>
          <a:p>
            <a:r>
              <a:rPr lang="es-AR" dirty="0" smtClean="0"/>
              <a:t>Al dar «Aceptar» aparece la línea del color y ancho que habíamos configurado</a:t>
            </a:r>
            <a:endParaRPr lang="es-AR" dirty="0"/>
          </a:p>
        </p:txBody>
      </p:sp>
    </p:spTree>
    <p:extLst>
      <p:ext uri="{BB962C8B-B14F-4D97-AF65-F5344CB8AC3E}">
        <p14:creationId xmlns:p14="http://schemas.microsoft.com/office/powerpoint/2010/main" val="359755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789521" y="372720"/>
            <a:ext cx="7848872" cy="1938992"/>
          </a:xfrm>
          <a:prstGeom prst="rect">
            <a:avLst/>
          </a:prstGeom>
        </p:spPr>
        <p:txBody>
          <a:bodyPr wrap="square">
            <a:spAutoFit/>
          </a:bodyPr>
          <a:lstStyle/>
          <a:p>
            <a:pPr algn="just"/>
            <a:r>
              <a:rPr lang="es-AR" sz="2400" dirty="0" smtClean="0"/>
              <a:t>Permite diseñar y analizar redes de suministro de agua utilizando EPANET (no es necesario instalarlo). Permite escribir archivos EPANET INP, así como ejecutar una simulación EPANET de QGIS completa con la carga de los datos de resultados. </a:t>
            </a:r>
            <a:endParaRPr lang="es-AR" sz="24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284984"/>
            <a:ext cx="5731216" cy="285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948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980728"/>
            <a:ext cx="5751363" cy="5409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539552" y="188640"/>
            <a:ext cx="8136904" cy="369332"/>
          </a:xfrm>
          <a:prstGeom prst="rect">
            <a:avLst/>
          </a:prstGeom>
          <a:noFill/>
        </p:spPr>
        <p:txBody>
          <a:bodyPr wrap="square" rtlCol="0">
            <a:spAutoFit/>
          </a:bodyPr>
          <a:lstStyle/>
          <a:p>
            <a:pPr algn="ctr"/>
            <a:r>
              <a:rPr lang="es-AR" dirty="0" smtClean="0"/>
              <a:t>Aspecto de la red sin numeración</a:t>
            </a:r>
            <a:endParaRPr lang="es-AR" dirty="0"/>
          </a:p>
        </p:txBody>
      </p:sp>
    </p:spTree>
    <p:extLst>
      <p:ext uri="{BB962C8B-B14F-4D97-AF65-F5344CB8AC3E}">
        <p14:creationId xmlns:p14="http://schemas.microsoft.com/office/powerpoint/2010/main" val="3446777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484784"/>
            <a:ext cx="5184576" cy="5016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64010"/>
            <a:ext cx="45339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476672"/>
            <a:ext cx="26574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6084168" y="375758"/>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CuadroTexto"/>
          <p:cNvSpPr txBox="1"/>
          <p:nvPr/>
        </p:nvSpPr>
        <p:spPr>
          <a:xfrm>
            <a:off x="323528" y="260648"/>
            <a:ext cx="5112568" cy="1200329"/>
          </a:xfrm>
          <a:prstGeom prst="rect">
            <a:avLst/>
          </a:prstGeom>
          <a:noFill/>
        </p:spPr>
        <p:txBody>
          <a:bodyPr wrap="square" rtlCol="0">
            <a:spAutoFit/>
          </a:bodyPr>
          <a:lstStyle/>
          <a:p>
            <a:r>
              <a:rPr lang="es-AR" dirty="0" smtClean="0"/>
              <a:t>Usamos nuevamente </a:t>
            </a:r>
            <a:r>
              <a:rPr lang="es-AR" dirty="0" err="1" smtClean="0"/>
              <a:t>Make</a:t>
            </a:r>
            <a:r>
              <a:rPr lang="es-AR" dirty="0" smtClean="0"/>
              <a:t> </a:t>
            </a:r>
            <a:r>
              <a:rPr lang="es-AR" dirty="0" err="1" smtClean="0"/>
              <a:t>Model</a:t>
            </a:r>
            <a:r>
              <a:rPr lang="es-AR" dirty="0" smtClean="0"/>
              <a:t>. Nos pregunta si queremos fijar </a:t>
            </a:r>
            <a:r>
              <a:rPr lang="es-AR" dirty="0" err="1" smtClean="0"/>
              <a:t>automaticamente</a:t>
            </a:r>
            <a:r>
              <a:rPr lang="es-AR" dirty="0" smtClean="0"/>
              <a:t> la numeración que se encuentra duplicada y le damos Si. A continuación  se enumerarán todos los elementos</a:t>
            </a:r>
            <a:endParaRPr lang="es-AR" dirty="0"/>
          </a:p>
        </p:txBody>
      </p:sp>
    </p:spTree>
    <p:extLst>
      <p:ext uri="{BB962C8B-B14F-4D97-AF65-F5344CB8AC3E}">
        <p14:creationId xmlns:p14="http://schemas.microsoft.com/office/powerpoint/2010/main" val="1082575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303" y="1772816"/>
            <a:ext cx="268605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611560" y="548680"/>
            <a:ext cx="8136904" cy="646331"/>
          </a:xfrm>
          <a:prstGeom prst="rect">
            <a:avLst/>
          </a:prstGeom>
        </p:spPr>
        <p:txBody>
          <a:bodyPr wrap="square">
            <a:spAutoFit/>
          </a:bodyPr>
          <a:lstStyle/>
          <a:p>
            <a:r>
              <a:rPr lang="es-AR" dirty="0"/>
              <a:t>Rellene los datos de las tablas de atributo con valores predeterminados de forma </a:t>
            </a:r>
            <a:r>
              <a:rPr lang="es-AR" dirty="0" smtClean="0"/>
              <a:t>automática haciendo </a:t>
            </a:r>
            <a:r>
              <a:rPr lang="es-AR" dirty="0"/>
              <a:t>clic en &lt;</a:t>
            </a:r>
            <a:r>
              <a:rPr lang="es-AR" dirty="0" err="1"/>
              <a:t>Plugins</a:t>
            </a:r>
            <a:r>
              <a:rPr lang="es-AR" dirty="0"/>
              <a:t> / </a:t>
            </a:r>
            <a:r>
              <a:rPr lang="es-AR" dirty="0" err="1"/>
              <a:t>Qwater</a:t>
            </a:r>
            <a:r>
              <a:rPr lang="es-AR" dirty="0"/>
              <a:t> / </a:t>
            </a:r>
            <a:r>
              <a:rPr lang="es-AR" dirty="0" err="1"/>
              <a:t>Fill</a:t>
            </a:r>
            <a:r>
              <a:rPr lang="es-AR" dirty="0"/>
              <a:t> up </a:t>
            </a:r>
            <a:r>
              <a:rPr lang="es-AR" dirty="0" err="1"/>
              <a:t>Fields</a:t>
            </a:r>
            <a:r>
              <a:rPr lang="es-AR" dirty="0"/>
              <a:t>&gt;</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56792"/>
            <a:ext cx="55816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3563888" y="3356992"/>
            <a:ext cx="234129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Elipse"/>
          <p:cNvSpPr/>
          <p:nvPr/>
        </p:nvSpPr>
        <p:spPr>
          <a:xfrm>
            <a:off x="6876256" y="1628800"/>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CuadroTexto"/>
          <p:cNvSpPr txBox="1"/>
          <p:nvPr/>
        </p:nvSpPr>
        <p:spPr>
          <a:xfrm>
            <a:off x="6156176" y="2575102"/>
            <a:ext cx="2753095" cy="646331"/>
          </a:xfrm>
          <a:prstGeom prst="rect">
            <a:avLst/>
          </a:prstGeom>
          <a:noFill/>
        </p:spPr>
        <p:txBody>
          <a:bodyPr wrap="square" rtlCol="0">
            <a:spAutoFit/>
          </a:bodyPr>
          <a:lstStyle/>
          <a:p>
            <a:pPr algn="ctr"/>
            <a:r>
              <a:rPr lang="es-AR" dirty="0" smtClean="0"/>
              <a:t>Desde barra de herramientas</a:t>
            </a:r>
            <a:endParaRPr lang="es-AR" dirty="0"/>
          </a:p>
        </p:txBody>
      </p:sp>
    </p:spTree>
    <p:extLst>
      <p:ext uri="{BB962C8B-B14F-4D97-AF65-F5344CB8AC3E}">
        <p14:creationId xmlns:p14="http://schemas.microsoft.com/office/powerpoint/2010/main" val="880403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124744"/>
            <a:ext cx="7848872" cy="535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251520" y="116632"/>
            <a:ext cx="8568952" cy="923330"/>
          </a:xfrm>
          <a:prstGeom prst="rect">
            <a:avLst/>
          </a:prstGeom>
          <a:noFill/>
        </p:spPr>
        <p:txBody>
          <a:bodyPr wrap="square" rtlCol="0">
            <a:spAutoFit/>
          </a:bodyPr>
          <a:lstStyle/>
          <a:p>
            <a:r>
              <a:rPr lang="es-AR" dirty="0" smtClean="0"/>
              <a:t>Como se observa en la tabla, se rellenó automáticamente con las longitudes de las tuberías dibujadas y toma los demás datos seleccionados por defecto. Posteriormente debemos adecuar los diámetros y la rugosidad a la realidad en una red existente.</a:t>
            </a:r>
            <a:endParaRPr lang="es-AR" dirty="0"/>
          </a:p>
        </p:txBody>
      </p:sp>
    </p:spTree>
    <p:extLst>
      <p:ext uri="{BB962C8B-B14F-4D97-AF65-F5344CB8AC3E}">
        <p14:creationId xmlns:p14="http://schemas.microsoft.com/office/powerpoint/2010/main" val="2294761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755576" y="476672"/>
            <a:ext cx="7848872" cy="1477328"/>
          </a:xfrm>
          <a:prstGeom prst="rect">
            <a:avLst/>
          </a:prstGeom>
        </p:spPr>
        <p:txBody>
          <a:bodyPr wrap="square">
            <a:spAutoFit/>
          </a:bodyPr>
          <a:lstStyle/>
          <a:p>
            <a:pPr algn="ctr"/>
            <a:r>
              <a:rPr lang="es-AR" b="1" dirty="0"/>
              <a:t>Calculando la demanda</a:t>
            </a:r>
            <a:endParaRPr lang="es-AR" dirty="0"/>
          </a:p>
          <a:p>
            <a:r>
              <a:rPr lang="es-AR" dirty="0" smtClean="0"/>
              <a:t>Haga </a:t>
            </a:r>
            <a:r>
              <a:rPr lang="es-AR" dirty="0"/>
              <a:t>clic en &lt;Complementos / </a:t>
            </a:r>
            <a:r>
              <a:rPr lang="es-AR" dirty="0" err="1"/>
              <a:t>Qwater</a:t>
            </a:r>
            <a:r>
              <a:rPr lang="es-AR" dirty="0"/>
              <a:t> / </a:t>
            </a:r>
            <a:r>
              <a:rPr lang="es-AR" dirty="0" err="1"/>
              <a:t>Calc</a:t>
            </a:r>
            <a:r>
              <a:rPr lang="es-AR" dirty="0"/>
              <a:t> </a:t>
            </a:r>
            <a:r>
              <a:rPr lang="es-AR" dirty="0" err="1"/>
              <a:t>Flow</a:t>
            </a:r>
            <a:r>
              <a:rPr lang="es-AR" dirty="0"/>
              <a:t>&gt;. Debería aparecer el mensaje "La demanda de nodos calculados correctamente". Esta rutina calcula el flujo unitario a partir de la demanda distribuida asignando a cada nodo el producto del flujo unitario por la mitad de la longitud de los segmentos conectados al nodo.</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38" y="2132856"/>
            <a:ext cx="55435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2276872"/>
            <a:ext cx="2667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6228184" y="3162925"/>
            <a:ext cx="2753095" cy="646331"/>
          </a:xfrm>
          <a:prstGeom prst="rect">
            <a:avLst/>
          </a:prstGeom>
          <a:noFill/>
        </p:spPr>
        <p:txBody>
          <a:bodyPr wrap="square" rtlCol="0">
            <a:spAutoFit/>
          </a:bodyPr>
          <a:lstStyle/>
          <a:p>
            <a:pPr algn="ctr"/>
            <a:r>
              <a:rPr lang="es-AR" dirty="0" smtClean="0"/>
              <a:t>Desde barra de herramientas</a:t>
            </a:r>
            <a:endParaRPr lang="es-AR" dirty="0"/>
          </a:p>
        </p:txBody>
      </p:sp>
      <p:sp>
        <p:nvSpPr>
          <p:cNvPr id="3" name="2 Elipse"/>
          <p:cNvSpPr/>
          <p:nvPr/>
        </p:nvSpPr>
        <p:spPr>
          <a:xfrm>
            <a:off x="3707904" y="4149080"/>
            <a:ext cx="223224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Elipse"/>
          <p:cNvSpPr/>
          <p:nvPr/>
        </p:nvSpPr>
        <p:spPr>
          <a:xfrm>
            <a:off x="7352703" y="2204864"/>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727" y="5877272"/>
            <a:ext cx="317182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Elipse"/>
          <p:cNvSpPr/>
          <p:nvPr/>
        </p:nvSpPr>
        <p:spPr>
          <a:xfrm>
            <a:off x="2591780" y="5697252"/>
            <a:ext cx="3780420" cy="684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501789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362" y="980728"/>
            <a:ext cx="63912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467544" y="482170"/>
            <a:ext cx="8208912" cy="369332"/>
          </a:xfrm>
          <a:prstGeom prst="rect">
            <a:avLst/>
          </a:prstGeom>
          <a:noFill/>
        </p:spPr>
        <p:txBody>
          <a:bodyPr wrap="square" rtlCol="0">
            <a:spAutoFit/>
          </a:bodyPr>
          <a:lstStyle/>
          <a:p>
            <a:pPr algn="ctr"/>
            <a:r>
              <a:rPr lang="es-AR" dirty="0" smtClean="0"/>
              <a:t>Como vemos en la tabla, se han asignado caudales de demanda en los nodos</a:t>
            </a:r>
            <a:endParaRPr lang="es-AR" dirty="0"/>
          </a:p>
        </p:txBody>
      </p:sp>
      <p:sp>
        <p:nvSpPr>
          <p:cNvPr id="3" name="2 CuadroTexto"/>
          <p:cNvSpPr txBox="1"/>
          <p:nvPr/>
        </p:nvSpPr>
        <p:spPr>
          <a:xfrm>
            <a:off x="611560" y="6093296"/>
            <a:ext cx="7848872" cy="369332"/>
          </a:xfrm>
          <a:prstGeom prst="rect">
            <a:avLst/>
          </a:prstGeom>
          <a:noFill/>
        </p:spPr>
        <p:txBody>
          <a:bodyPr wrap="square" rtlCol="0">
            <a:spAutoFit/>
          </a:bodyPr>
          <a:lstStyle/>
          <a:p>
            <a:pPr algn="ctr"/>
            <a:r>
              <a:rPr lang="es-AR" dirty="0" smtClean="0"/>
              <a:t>Restan rellenar los valores de Cota (</a:t>
            </a:r>
            <a:r>
              <a:rPr lang="es-AR" dirty="0" err="1" smtClean="0"/>
              <a:t>Elevation</a:t>
            </a:r>
            <a:r>
              <a:rPr lang="es-AR" dirty="0" smtClean="0"/>
              <a:t>)</a:t>
            </a:r>
            <a:endParaRPr lang="es-AR" dirty="0"/>
          </a:p>
        </p:txBody>
      </p:sp>
    </p:spTree>
    <p:extLst>
      <p:ext uri="{BB962C8B-B14F-4D97-AF65-F5344CB8AC3E}">
        <p14:creationId xmlns:p14="http://schemas.microsoft.com/office/powerpoint/2010/main" val="2679283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1519" y="404664"/>
            <a:ext cx="8784975" cy="3970318"/>
          </a:xfrm>
          <a:prstGeom prst="rect">
            <a:avLst/>
          </a:prstGeom>
        </p:spPr>
        <p:txBody>
          <a:bodyPr wrap="square">
            <a:spAutoFit/>
          </a:bodyPr>
          <a:lstStyle/>
          <a:p>
            <a:r>
              <a:rPr lang="es-AR" dirty="0"/>
              <a:t>(Opcional) </a:t>
            </a:r>
            <a:endParaRPr lang="es-AR" dirty="0" smtClean="0"/>
          </a:p>
          <a:p>
            <a:r>
              <a:rPr lang="es-AR" dirty="0" smtClean="0"/>
              <a:t>También </a:t>
            </a:r>
            <a:r>
              <a:rPr lang="es-AR" dirty="0"/>
              <a:t>es posible calcular el caudal utilizando una capa de polígonos como Zonas Hidráulicas</a:t>
            </a:r>
            <a:r>
              <a:rPr lang="es-AR" dirty="0" smtClean="0"/>
              <a:t>:</a:t>
            </a:r>
          </a:p>
          <a:p>
            <a:endParaRPr lang="es-AR" dirty="0"/>
          </a:p>
          <a:p>
            <a:pPr marL="285750" indent="-285750">
              <a:buFont typeface="Arial" pitchFamily="34" charset="0"/>
              <a:buChar char="•"/>
            </a:pPr>
            <a:r>
              <a:rPr lang="es-AR" dirty="0"/>
              <a:t> </a:t>
            </a:r>
            <a:r>
              <a:rPr lang="es-AR" dirty="0" smtClean="0"/>
              <a:t>Cree </a:t>
            </a:r>
            <a:r>
              <a:rPr lang="es-AR" dirty="0"/>
              <a:t>una capa de polígono y cree un polígono delimitando cada zona hidráulica de </a:t>
            </a:r>
            <a:r>
              <a:rPr lang="es-AR" dirty="0" smtClean="0"/>
              <a:t>interés (</a:t>
            </a:r>
            <a:r>
              <a:rPr lang="es-AR" dirty="0"/>
              <a:t>en este caso, zonas con una Demanda específica)</a:t>
            </a:r>
          </a:p>
          <a:p>
            <a:pPr marL="285750" indent="-285750">
              <a:buFont typeface="Arial" pitchFamily="34" charset="0"/>
              <a:buChar char="•"/>
            </a:pPr>
            <a:r>
              <a:rPr lang="es-AR" dirty="0"/>
              <a:t> </a:t>
            </a:r>
            <a:r>
              <a:rPr lang="es-AR" dirty="0" smtClean="0"/>
              <a:t>Guarde </a:t>
            </a:r>
            <a:r>
              <a:rPr lang="es-AR" dirty="0"/>
              <a:t>el polígono</a:t>
            </a:r>
          </a:p>
          <a:p>
            <a:pPr marL="285750" indent="-285750">
              <a:buFont typeface="Arial" pitchFamily="34" charset="0"/>
              <a:buChar char="•"/>
            </a:pPr>
            <a:r>
              <a:rPr lang="es-AR" dirty="0"/>
              <a:t> </a:t>
            </a:r>
            <a:r>
              <a:rPr lang="es-AR" dirty="0" smtClean="0"/>
              <a:t>Defina </a:t>
            </a:r>
            <a:r>
              <a:rPr lang="es-AR" dirty="0"/>
              <a:t>la capa de polígonos como Zona Hidráulica en &lt;</a:t>
            </a:r>
            <a:r>
              <a:rPr lang="es-AR" dirty="0" err="1"/>
              <a:t>Plugins</a:t>
            </a:r>
            <a:r>
              <a:rPr lang="es-AR" dirty="0"/>
              <a:t> / </a:t>
            </a:r>
            <a:r>
              <a:rPr lang="es-AR" dirty="0" err="1"/>
              <a:t>Qwater</a:t>
            </a:r>
            <a:r>
              <a:rPr lang="es-AR" dirty="0"/>
              <a:t> / </a:t>
            </a:r>
            <a:r>
              <a:rPr lang="es-AR" dirty="0" err="1"/>
              <a:t>Settings</a:t>
            </a:r>
            <a:r>
              <a:rPr lang="es-AR" dirty="0"/>
              <a:t> / </a:t>
            </a:r>
            <a:r>
              <a:rPr lang="es-AR" dirty="0" err="1"/>
              <a:t>Hydraulic</a:t>
            </a:r>
            <a:r>
              <a:rPr lang="es-AR" dirty="0"/>
              <a:t> </a:t>
            </a:r>
            <a:r>
              <a:rPr lang="es-AR" dirty="0" err="1"/>
              <a:t>Zone</a:t>
            </a:r>
            <a:r>
              <a:rPr lang="es-AR" dirty="0"/>
              <a:t> </a:t>
            </a:r>
            <a:r>
              <a:rPr lang="es-AR" dirty="0" err="1"/>
              <a:t>layer</a:t>
            </a:r>
            <a:r>
              <a:rPr lang="es-AR" dirty="0"/>
              <a:t>&gt;</a:t>
            </a:r>
          </a:p>
          <a:p>
            <a:pPr marL="285750" indent="-285750">
              <a:buFont typeface="Arial" pitchFamily="34" charset="0"/>
              <a:buChar char="•"/>
            </a:pPr>
            <a:r>
              <a:rPr lang="es-AR" dirty="0" smtClean="0"/>
              <a:t>Gire </a:t>
            </a:r>
            <a:r>
              <a:rPr lang="es-AR" dirty="0"/>
              <a:t>&lt;</a:t>
            </a:r>
            <a:r>
              <a:rPr lang="es-AR" dirty="0" err="1"/>
              <a:t>Plugins</a:t>
            </a:r>
            <a:r>
              <a:rPr lang="es-AR" dirty="0"/>
              <a:t> / </a:t>
            </a:r>
            <a:r>
              <a:rPr lang="es-AR" dirty="0" err="1"/>
              <a:t>Qwater</a:t>
            </a:r>
            <a:r>
              <a:rPr lang="es-AR" dirty="0"/>
              <a:t> / </a:t>
            </a:r>
            <a:r>
              <a:rPr lang="es-AR" dirty="0" err="1"/>
              <a:t>Make</a:t>
            </a:r>
            <a:r>
              <a:rPr lang="es-AR" dirty="0"/>
              <a:t> </a:t>
            </a:r>
            <a:r>
              <a:rPr lang="es-AR" dirty="0" err="1"/>
              <a:t>model</a:t>
            </a:r>
            <a:r>
              <a:rPr lang="es-AR" dirty="0"/>
              <a:t>&gt; y acepte los mensajes de confirmación </a:t>
            </a:r>
            <a:r>
              <a:rPr lang="es-AR" dirty="0" smtClean="0"/>
              <a:t>para crear </a:t>
            </a:r>
            <a:r>
              <a:rPr lang="es-AR" dirty="0"/>
              <a:t>los campos necesarios en la tabla de atributos</a:t>
            </a:r>
          </a:p>
          <a:p>
            <a:pPr marL="285750" indent="-285750">
              <a:buFont typeface="Arial" pitchFamily="34" charset="0"/>
              <a:buChar char="•"/>
            </a:pPr>
            <a:r>
              <a:rPr lang="es-AR" dirty="0" smtClean="0"/>
              <a:t>Rellene </a:t>
            </a:r>
            <a:r>
              <a:rPr lang="es-AR" dirty="0"/>
              <a:t>el campo 'DEMAND' para cada zona hidráulica</a:t>
            </a:r>
          </a:p>
          <a:p>
            <a:pPr marL="285750" indent="-285750">
              <a:buFont typeface="Arial" pitchFamily="34" charset="0"/>
              <a:buChar char="•"/>
            </a:pPr>
            <a:r>
              <a:rPr lang="es-AR" dirty="0" smtClean="0"/>
              <a:t>Haga </a:t>
            </a:r>
            <a:r>
              <a:rPr lang="es-AR" dirty="0"/>
              <a:t>clic en &lt;</a:t>
            </a:r>
            <a:r>
              <a:rPr lang="es-AR" dirty="0" err="1"/>
              <a:t>Plugins</a:t>
            </a:r>
            <a:r>
              <a:rPr lang="es-AR" dirty="0"/>
              <a:t> / </a:t>
            </a:r>
            <a:r>
              <a:rPr lang="es-AR" dirty="0" err="1"/>
              <a:t>Qwater</a:t>
            </a:r>
            <a:r>
              <a:rPr lang="es-AR" dirty="0"/>
              <a:t> / </a:t>
            </a:r>
            <a:r>
              <a:rPr lang="es-AR" dirty="0" err="1"/>
              <a:t>Calc</a:t>
            </a:r>
            <a:r>
              <a:rPr lang="es-AR" dirty="0"/>
              <a:t> </a:t>
            </a:r>
            <a:r>
              <a:rPr lang="es-AR" dirty="0" err="1"/>
              <a:t>Flow</a:t>
            </a:r>
            <a:r>
              <a:rPr lang="es-AR" dirty="0"/>
              <a:t>&gt;</a:t>
            </a:r>
          </a:p>
          <a:p>
            <a:pPr marL="285750" indent="-285750">
              <a:buFont typeface="Arial" pitchFamily="34" charset="0"/>
              <a:buChar char="•"/>
            </a:pPr>
            <a:r>
              <a:rPr lang="es-AR" dirty="0" smtClean="0"/>
              <a:t>Guardar </a:t>
            </a:r>
            <a:r>
              <a:rPr lang="es-AR" dirty="0"/>
              <a:t>la forma de nodos y salir del modo de edición.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4374982"/>
            <a:ext cx="70485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636912"/>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1187624" y="5661248"/>
            <a:ext cx="1224136"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147318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1519" y="404664"/>
            <a:ext cx="8784975" cy="3970318"/>
          </a:xfrm>
          <a:prstGeom prst="rect">
            <a:avLst/>
          </a:prstGeom>
        </p:spPr>
        <p:txBody>
          <a:bodyPr wrap="square">
            <a:spAutoFit/>
          </a:bodyPr>
          <a:lstStyle/>
          <a:p>
            <a:r>
              <a:rPr lang="es-AR" dirty="0"/>
              <a:t>(Opcional) </a:t>
            </a:r>
            <a:endParaRPr lang="es-AR" dirty="0" smtClean="0"/>
          </a:p>
          <a:p>
            <a:r>
              <a:rPr lang="es-AR" dirty="0" smtClean="0"/>
              <a:t>También </a:t>
            </a:r>
            <a:r>
              <a:rPr lang="es-AR" dirty="0"/>
              <a:t>es posible calcular el caudal utilizando una capa de polígonos como Zonas Hidráulicas</a:t>
            </a:r>
            <a:r>
              <a:rPr lang="es-AR" dirty="0" smtClean="0"/>
              <a:t>:</a:t>
            </a:r>
          </a:p>
          <a:p>
            <a:endParaRPr lang="es-AR" dirty="0"/>
          </a:p>
          <a:p>
            <a:pPr marL="285750" indent="-285750">
              <a:buFont typeface="Arial" pitchFamily="34" charset="0"/>
              <a:buChar char="•"/>
            </a:pPr>
            <a:r>
              <a:rPr lang="es-AR" dirty="0"/>
              <a:t> </a:t>
            </a:r>
            <a:r>
              <a:rPr lang="es-AR" dirty="0" smtClean="0"/>
              <a:t>Cree </a:t>
            </a:r>
            <a:r>
              <a:rPr lang="es-AR" dirty="0"/>
              <a:t>una capa de polígono y cree un polígono delimitando cada zona hidráulica de </a:t>
            </a:r>
            <a:r>
              <a:rPr lang="es-AR" dirty="0" smtClean="0"/>
              <a:t>interés (</a:t>
            </a:r>
            <a:r>
              <a:rPr lang="es-AR" dirty="0"/>
              <a:t>en este caso, zonas con una Demanda específica)</a:t>
            </a:r>
          </a:p>
          <a:p>
            <a:pPr marL="285750" indent="-285750">
              <a:buFont typeface="Arial" pitchFamily="34" charset="0"/>
              <a:buChar char="•"/>
            </a:pPr>
            <a:r>
              <a:rPr lang="es-AR" dirty="0"/>
              <a:t> </a:t>
            </a:r>
            <a:r>
              <a:rPr lang="es-AR" dirty="0" smtClean="0"/>
              <a:t>Guarde </a:t>
            </a:r>
            <a:r>
              <a:rPr lang="es-AR" dirty="0"/>
              <a:t>el polígono</a:t>
            </a:r>
          </a:p>
          <a:p>
            <a:pPr marL="285750" indent="-285750">
              <a:buFont typeface="Arial" pitchFamily="34" charset="0"/>
              <a:buChar char="•"/>
            </a:pPr>
            <a:r>
              <a:rPr lang="es-AR" dirty="0"/>
              <a:t> </a:t>
            </a:r>
            <a:r>
              <a:rPr lang="es-AR" dirty="0" smtClean="0"/>
              <a:t>Defina </a:t>
            </a:r>
            <a:r>
              <a:rPr lang="es-AR" dirty="0"/>
              <a:t>la capa de polígonos como Zona Hidráulica en &lt;</a:t>
            </a:r>
            <a:r>
              <a:rPr lang="es-AR" dirty="0" err="1"/>
              <a:t>Plugins</a:t>
            </a:r>
            <a:r>
              <a:rPr lang="es-AR" dirty="0"/>
              <a:t> / </a:t>
            </a:r>
            <a:r>
              <a:rPr lang="es-AR" dirty="0" err="1"/>
              <a:t>Qwater</a:t>
            </a:r>
            <a:r>
              <a:rPr lang="es-AR" dirty="0"/>
              <a:t> / </a:t>
            </a:r>
            <a:r>
              <a:rPr lang="es-AR" dirty="0" err="1"/>
              <a:t>Settings</a:t>
            </a:r>
            <a:r>
              <a:rPr lang="es-AR" dirty="0"/>
              <a:t> / </a:t>
            </a:r>
            <a:r>
              <a:rPr lang="es-AR" dirty="0" err="1"/>
              <a:t>Hydraulic</a:t>
            </a:r>
            <a:r>
              <a:rPr lang="es-AR" dirty="0"/>
              <a:t> </a:t>
            </a:r>
            <a:r>
              <a:rPr lang="es-AR" dirty="0" err="1"/>
              <a:t>Zone</a:t>
            </a:r>
            <a:r>
              <a:rPr lang="es-AR" dirty="0"/>
              <a:t> </a:t>
            </a:r>
            <a:r>
              <a:rPr lang="es-AR" dirty="0" err="1"/>
              <a:t>layer</a:t>
            </a:r>
            <a:r>
              <a:rPr lang="es-AR" dirty="0"/>
              <a:t>&gt;</a:t>
            </a:r>
          </a:p>
          <a:p>
            <a:pPr marL="285750" indent="-285750">
              <a:buFont typeface="Arial" pitchFamily="34" charset="0"/>
              <a:buChar char="•"/>
            </a:pPr>
            <a:r>
              <a:rPr lang="es-AR" dirty="0" smtClean="0"/>
              <a:t>Gire </a:t>
            </a:r>
            <a:r>
              <a:rPr lang="es-AR" dirty="0"/>
              <a:t>&lt;</a:t>
            </a:r>
            <a:r>
              <a:rPr lang="es-AR" dirty="0" err="1"/>
              <a:t>Plugins</a:t>
            </a:r>
            <a:r>
              <a:rPr lang="es-AR" dirty="0"/>
              <a:t> / </a:t>
            </a:r>
            <a:r>
              <a:rPr lang="es-AR" dirty="0" err="1"/>
              <a:t>Qwater</a:t>
            </a:r>
            <a:r>
              <a:rPr lang="es-AR" dirty="0"/>
              <a:t> / </a:t>
            </a:r>
            <a:r>
              <a:rPr lang="es-AR" dirty="0" err="1"/>
              <a:t>Make</a:t>
            </a:r>
            <a:r>
              <a:rPr lang="es-AR" dirty="0"/>
              <a:t> </a:t>
            </a:r>
            <a:r>
              <a:rPr lang="es-AR" dirty="0" err="1"/>
              <a:t>model</a:t>
            </a:r>
            <a:r>
              <a:rPr lang="es-AR" dirty="0"/>
              <a:t>&gt; y acepte los mensajes de confirmación </a:t>
            </a:r>
            <a:r>
              <a:rPr lang="es-AR" dirty="0" smtClean="0"/>
              <a:t>para crear </a:t>
            </a:r>
            <a:r>
              <a:rPr lang="es-AR" dirty="0"/>
              <a:t>los campos necesarios en la tabla de atributos</a:t>
            </a:r>
          </a:p>
          <a:p>
            <a:pPr marL="285750" indent="-285750">
              <a:buFont typeface="Arial" pitchFamily="34" charset="0"/>
              <a:buChar char="•"/>
            </a:pPr>
            <a:r>
              <a:rPr lang="es-AR" dirty="0" smtClean="0"/>
              <a:t>Rellene </a:t>
            </a:r>
            <a:r>
              <a:rPr lang="es-AR" dirty="0"/>
              <a:t>el campo 'DEMAND' para cada zona hidráulica</a:t>
            </a:r>
          </a:p>
          <a:p>
            <a:pPr marL="285750" indent="-285750">
              <a:buFont typeface="Arial" pitchFamily="34" charset="0"/>
              <a:buChar char="•"/>
            </a:pPr>
            <a:r>
              <a:rPr lang="es-AR" dirty="0" smtClean="0"/>
              <a:t>Haga </a:t>
            </a:r>
            <a:r>
              <a:rPr lang="es-AR" dirty="0"/>
              <a:t>clic en &lt;</a:t>
            </a:r>
            <a:r>
              <a:rPr lang="es-AR" dirty="0" err="1"/>
              <a:t>Plugins</a:t>
            </a:r>
            <a:r>
              <a:rPr lang="es-AR" dirty="0"/>
              <a:t> / </a:t>
            </a:r>
            <a:r>
              <a:rPr lang="es-AR" dirty="0" err="1"/>
              <a:t>Qwater</a:t>
            </a:r>
            <a:r>
              <a:rPr lang="es-AR" dirty="0"/>
              <a:t> / </a:t>
            </a:r>
            <a:r>
              <a:rPr lang="es-AR" dirty="0" err="1"/>
              <a:t>Calc</a:t>
            </a:r>
            <a:r>
              <a:rPr lang="es-AR" dirty="0"/>
              <a:t> </a:t>
            </a:r>
            <a:r>
              <a:rPr lang="es-AR" dirty="0" err="1"/>
              <a:t>Flow</a:t>
            </a:r>
            <a:r>
              <a:rPr lang="es-AR" dirty="0"/>
              <a:t>&gt;</a:t>
            </a:r>
          </a:p>
          <a:p>
            <a:pPr marL="285750" indent="-285750">
              <a:buFont typeface="Arial" pitchFamily="34" charset="0"/>
              <a:buChar char="•"/>
            </a:pPr>
            <a:r>
              <a:rPr lang="es-AR" dirty="0" smtClean="0"/>
              <a:t>Guardar </a:t>
            </a:r>
            <a:r>
              <a:rPr lang="es-AR" dirty="0"/>
              <a:t>la forma de nodos y salir del modo de edición.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4374982"/>
            <a:ext cx="70485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636912"/>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1187624" y="5661248"/>
            <a:ext cx="122413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Llamada ovalada"/>
          <p:cNvSpPr/>
          <p:nvPr/>
        </p:nvSpPr>
        <p:spPr>
          <a:xfrm>
            <a:off x="7812358" y="4941168"/>
            <a:ext cx="1224136" cy="720080"/>
          </a:xfrm>
          <a:prstGeom prst="wedgeEllipseCallout">
            <a:avLst>
              <a:gd name="adj1" fmla="val -55154"/>
              <a:gd name="adj2" fmla="val 76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smtClean="0"/>
              <a:t>Click</a:t>
            </a:r>
            <a:endParaRPr lang="es-AR"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114" y="3717032"/>
            <a:ext cx="314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6989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5024355"/>
            <a:ext cx="300990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87" y="5192988"/>
            <a:ext cx="42005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556792"/>
            <a:ext cx="6915449"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107504" y="5765857"/>
            <a:ext cx="2753095" cy="646331"/>
          </a:xfrm>
          <a:prstGeom prst="rect">
            <a:avLst/>
          </a:prstGeom>
          <a:noFill/>
        </p:spPr>
        <p:txBody>
          <a:bodyPr wrap="square" rtlCol="0">
            <a:spAutoFit/>
          </a:bodyPr>
          <a:lstStyle/>
          <a:p>
            <a:pPr algn="ctr"/>
            <a:r>
              <a:rPr lang="es-AR" dirty="0" smtClean="0"/>
              <a:t>Desde barra de herramientas</a:t>
            </a:r>
            <a:endParaRPr lang="es-AR" dirty="0"/>
          </a:p>
        </p:txBody>
      </p:sp>
      <p:sp>
        <p:nvSpPr>
          <p:cNvPr id="2" name="1 CuadroTexto"/>
          <p:cNvSpPr txBox="1"/>
          <p:nvPr/>
        </p:nvSpPr>
        <p:spPr>
          <a:xfrm>
            <a:off x="5536890" y="6089022"/>
            <a:ext cx="3240360" cy="646331"/>
          </a:xfrm>
          <a:prstGeom prst="rect">
            <a:avLst/>
          </a:prstGeom>
          <a:noFill/>
        </p:spPr>
        <p:txBody>
          <a:bodyPr wrap="square" rtlCol="0">
            <a:spAutoFit/>
          </a:bodyPr>
          <a:lstStyle/>
          <a:p>
            <a:pPr algn="ctr"/>
            <a:r>
              <a:rPr lang="es-AR" dirty="0" smtClean="0"/>
              <a:t>Seleccionar la imagen </a:t>
            </a:r>
            <a:r>
              <a:rPr lang="es-AR" dirty="0" err="1" smtClean="0"/>
              <a:t>raster</a:t>
            </a:r>
            <a:r>
              <a:rPr lang="es-AR" dirty="0" smtClean="0"/>
              <a:t> de elevación</a:t>
            </a:r>
            <a:endParaRPr lang="es-AR" dirty="0"/>
          </a:p>
        </p:txBody>
      </p:sp>
      <p:sp>
        <p:nvSpPr>
          <p:cNvPr id="3" name="2 CuadroTexto"/>
          <p:cNvSpPr txBox="1"/>
          <p:nvPr/>
        </p:nvSpPr>
        <p:spPr>
          <a:xfrm>
            <a:off x="251520" y="188640"/>
            <a:ext cx="8640960" cy="1200329"/>
          </a:xfrm>
          <a:prstGeom prst="rect">
            <a:avLst/>
          </a:prstGeom>
          <a:noFill/>
        </p:spPr>
        <p:txBody>
          <a:bodyPr wrap="square" rtlCol="0">
            <a:spAutoFit/>
          </a:bodyPr>
          <a:lstStyle/>
          <a:p>
            <a:r>
              <a:rPr lang="es-AR" dirty="0" smtClean="0"/>
              <a:t>Si disponemos de un modelo digital de terreno (MDT) compatible, cargamos la capa del mosaico que coincida con la zona que trabajamos. Hacemos </a:t>
            </a:r>
            <a:r>
              <a:rPr lang="es-AR" dirty="0"/>
              <a:t>clic en &lt;Complementos / </a:t>
            </a:r>
            <a:r>
              <a:rPr lang="es-AR" dirty="0" err="1"/>
              <a:t>Qwater</a:t>
            </a:r>
            <a:r>
              <a:rPr lang="es-AR" dirty="0"/>
              <a:t> / </a:t>
            </a:r>
            <a:r>
              <a:rPr lang="es-AR" dirty="0" smtClean="0"/>
              <a:t>Tools/</a:t>
            </a:r>
            <a:r>
              <a:rPr lang="es-AR" dirty="0" err="1" smtClean="0"/>
              <a:t>Get</a:t>
            </a:r>
            <a:r>
              <a:rPr lang="es-AR" dirty="0" smtClean="0"/>
              <a:t> </a:t>
            </a:r>
            <a:r>
              <a:rPr lang="es-AR" dirty="0" err="1" smtClean="0"/>
              <a:t>Elevation</a:t>
            </a:r>
            <a:r>
              <a:rPr lang="es-AR" dirty="0" smtClean="0"/>
              <a:t> </a:t>
            </a:r>
            <a:r>
              <a:rPr lang="es-AR" dirty="0" err="1" smtClean="0"/>
              <a:t>from</a:t>
            </a:r>
            <a:r>
              <a:rPr lang="es-AR" dirty="0" smtClean="0"/>
              <a:t> </a:t>
            </a:r>
            <a:r>
              <a:rPr lang="es-AR" dirty="0" err="1" smtClean="0"/>
              <a:t>Raster</a:t>
            </a:r>
            <a:r>
              <a:rPr lang="es-AR" dirty="0" smtClean="0"/>
              <a:t>&gt;. Seguidamente seleccionamos la imagen </a:t>
            </a:r>
            <a:r>
              <a:rPr lang="es-AR" dirty="0" err="1" smtClean="0"/>
              <a:t>Raster</a:t>
            </a:r>
            <a:r>
              <a:rPr lang="es-AR" dirty="0" smtClean="0"/>
              <a:t> y damos Aceptar.</a:t>
            </a:r>
            <a:endParaRPr lang="es-AR" dirty="0"/>
          </a:p>
        </p:txBody>
      </p:sp>
    </p:spTree>
    <p:extLst>
      <p:ext uri="{BB962C8B-B14F-4D97-AF65-F5344CB8AC3E}">
        <p14:creationId xmlns:p14="http://schemas.microsoft.com/office/powerpoint/2010/main" val="833116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550" y="620688"/>
            <a:ext cx="638175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539552" y="188640"/>
            <a:ext cx="8208912" cy="369332"/>
          </a:xfrm>
          <a:prstGeom prst="rect">
            <a:avLst/>
          </a:prstGeom>
          <a:noFill/>
        </p:spPr>
        <p:txBody>
          <a:bodyPr wrap="square" rtlCol="0">
            <a:spAutoFit/>
          </a:bodyPr>
          <a:lstStyle/>
          <a:p>
            <a:r>
              <a:rPr lang="es-AR" dirty="0" smtClean="0"/>
              <a:t>Si tenemos éxito con el </a:t>
            </a:r>
            <a:r>
              <a:rPr lang="es-AR" dirty="0" err="1" smtClean="0"/>
              <a:t>raster</a:t>
            </a:r>
            <a:r>
              <a:rPr lang="es-AR" dirty="0" smtClean="0"/>
              <a:t> nos quedaría la tabla de nodos de la siguiente manera:</a:t>
            </a:r>
            <a:endParaRPr lang="es-AR"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6237312"/>
            <a:ext cx="31813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395536" y="5661248"/>
            <a:ext cx="8496944" cy="369332"/>
          </a:xfrm>
          <a:prstGeom prst="rect">
            <a:avLst/>
          </a:prstGeom>
          <a:noFill/>
        </p:spPr>
        <p:txBody>
          <a:bodyPr wrap="square" rtlCol="0">
            <a:spAutoFit/>
          </a:bodyPr>
          <a:lstStyle/>
          <a:p>
            <a:pPr algn="ctr"/>
            <a:r>
              <a:rPr lang="es-AR" dirty="0" smtClean="0"/>
              <a:t>Si por el contrario el </a:t>
            </a:r>
            <a:r>
              <a:rPr lang="es-AR" dirty="0" err="1" smtClean="0"/>
              <a:t>raster</a:t>
            </a:r>
            <a:r>
              <a:rPr lang="es-AR" dirty="0" smtClean="0"/>
              <a:t> no es compatible, nos indicará la siguiente advertencia:</a:t>
            </a:r>
            <a:endParaRPr lang="es-AR" dirty="0"/>
          </a:p>
        </p:txBody>
      </p:sp>
    </p:spTree>
    <p:extLst>
      <p:ext uri="{BB962C8B-B14F-4D97-AF65-F5344CB8AC3E}">
        <p14:creationId xmlns:p14="http://schemas.microsoft.com/office/powerpoint/2010/main" val="4210878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956001" y="391304"/>
            <a:ext cx="7344816" cy="2677656"/>
          </a:xfrm>
          <a:prstGeom prst="rect">
            <a:avLst/>
          </a:prstGeom>
        </p:spPr>
        <p:txBody>
          <a:bodyPr wrap="square">
            <a:spAutoFit/>
          </a:bodyPr>
          <a:lstStyle/>
          <a:p>
            <a:pPr algn="just"/>
            <a:r>
              <a:rPr lang="es-AR" sz="2800" dirty="0" err="1" smtClean="0"/>
              <a:t>QWater</a:t>
            </a:r>
            <a:r>
              <a:rPr lang="es-AR" sz="2800" dirty="0" smtClean="0"/>
              <a:t> contiene una función para calcular diámetros económicos según los diámetros dados y la pérdida de carga máxima por fricción. Se puede acceder a las funciones desde el menú del complemento Quantum GIS y las barras de herramientas.</a:t>
            </a:r>
            <a:endParaRPr lang="es-AR"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140968"/>
            <a:ext cx="457148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3779517" y="5013176"/>
            <a:ext cx="187220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059" y="3933056"/>
            <a:ext cx="2969121" cy="85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Elipse"/>
          <p:cNvSpPr/>
          <p:nvPr/>
        </p:nvSpPr>
        <p:spPr>
          <a:xfrm>
            <a:off x="6914101" y="3861048"/>
            <a:ext cx="394411"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CuadroTexto"/>
          <p:cNvSpPr txBox="1"/>
          <p:nvPr/>
        </p:nvSpPr>
        <p:spPr>
          <a:xfrm>
            <a:off x="2051720" y="5949280"/>
            <a:ext cx="2160240" cy="369332"/>
          </a:xfrm>
          <a:prstGeom prst="rect">
            <a:avLst/>
          </a:prstGeom>
          <a:noFill/>
        </p:spPr>
        <p:txBody>
          <a:bodyPr wrap="square" rtlCol="0">
            <a:spAutoFit/>
          </a:bodyPr>
          <a:lstStyle/>
          <a:p>
            <a:r>
              <a:rPr lang="es-AR" dirty="0" smtClean="0"/>
              <a:t>Desde el menú</a:t>
            </a:r>
            <a:endParaRPr lang="es-AR" dirty="0"/>
          </a:p>
        </p:txBody>
      </p:sp>
      <p:sp>
        <p:nvSpPr>
          <p:cNvPr id="5" name="4 CuadroTexto"/>
          <p:cNvSpPr txBox="1"/>
          <p:nvPr/>
        </p:nvSpPr>
        <p:spPr>
          <a:xfrm>
            <a:off x="6105194" y="5013176"/>
            <a:ext cx="2753095" cy="646331"/>
          </a:xfrm>
          <a:prstGeom prst="rect">
            <a:avLst/>
          </a:prstGeom>
          <a:noFill/>
        </p:spPr>
        <p:txBody>
          <a:bodyPr wrap="square" rtlCol="0">
            <a:spAutoFit/>
          </a:bodyPr>
          <a:lstStyle/>
          <a:p>
            <a:pPr algn="ctr"/>
            <a:r>
              <a:rPr lang="es-AR" dirty="0" smtClean="0"/>
              <a:t>Desde barra de herramientas</a:t>
            </a:r>
            <a:endParaRPr lang="es-AR" dirty="0"/>
          </a:p>
        </p:txBody>
      </p:sp>
    </p:spTree>
    <p:extLst>
      <p:ext uri="{BB962C8B-B14F-4D97-AF65-F5344CB8AC3E}">
        <p14:creationId xmlns:p14="http://schemas.microsoft.com/office/powerpoint/2010/main" val="28163761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268760"/>
            <a:ext cx="831532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426666" y="92195"/>
            <a:ext cx="8315325" cy="646331"/>
          </a:xfrm>
          <a:prstGeom prst="rect">
            <a:avLst/>
          </a:prstGeom>
          <a:noFill/>
        </p:spPr>
        <p:txBody>
          <a:bodyPr wrap="square" rtlCol="0">
            <a:spAutoFit/>
          </a:bodyPr>
          <a:lstStyle/>
          <a:p>
            <a:r>
              <a:rPr lang="es-AR" dirty="0" smtClean="0"/>
              <a:t>El Instituto Geográfico Nacional tiene Modelo Digital de Terreno (MDT) solo en Ciudad de Buenos Aires, La Plata, Santa Fe y Paraná (Entre Ríos)</a:t>
            </a:r>
            <a:endParaRPr lang="es-A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476672"/>
            <a:ext cx="9715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426666" y="6381328"/>
            <a:ext cx="8249790" cy="338554"/>
          </a:xfrm>
          <a:prstGeom prst="rect">
            <a:avLst/>
          </a:prstGeom>
          <a:noFill/>
        </p:spPr>
        <p:txBody>
          <a:bodyPr wrap="square" rtlCol="0">
            <a:spAutoFit/>
          </a:bodyPr>
          <a:lstStyle/>
          <a:p>
            <a:pPr algn="ctr"/>
            <a:r>
              <a:rPr lang="es-AR" sz="1600" dirty="0"/>
              <a:t>http://www.ign.gob.ar/NuestrasActividades/Geodesia/ModeloDigitalElevaciones/Mapa</a:t>
            </a:r>
          </a:p>
        </p:txBody>
      </p:sp>
    </p:spTree>
    <p:extLst>
      <p:ext uri="{BB962C8B-B14F-4D97-AF65-F5344CB8AC3E}">
        <p14:creationId xmlns:p14="http://schemas.microsoft.com/office/powerpoint/2010/main" val="3471013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1520" y="332656"/>
            <a:ext cx="8454330" cy="646331"/>
          </a:xfrm>
          <a:prstGeom prst="rect">
            <a:avLst/>
          </a:prstGeom>
          <a:noFill/>
        </p:spPr>
        <p:txBody>
          <a:bodyPr wrap="square" rtlCol="0">
            <a:spAutoFit/>
          </a:bodyPr>
          <a:lstStyle/>
          <a:p>
            <a:r>
              <a:rPr lang="es-AR" dirty="0" smtClean="0"/>
              <a:t>Cuenta con Modelos Digitales de Elevaciones 5 m (MDE 5m) en las </a:t>
            </a:r>
            <a:r>
              <a:rPr lang="es-AR" dirty="0"/>
              <a:t>principales ciudades. </a:t>
            </a:r>
            <a:endParaRPr lang="es-AR" dirty="0" smtClean="0"/>
          </a:p>
          <a:p>
            <a:r>
              <a:rPr lang="es-AR" dirty="0" smtClean="0"/>
              <a:t>Tienen </a:t>
            </a:r>
            <a:r>
              <a:rPr lang="es-AR" dirty="0"/>
              <a:t>una resolución espacial de 5m y una precisión vertical </a:t>
            </a:r>
            <a:r>
              <a:rPr lang="es-AR" dirty="0" err="1"/>
              <a:t>submétrica</a:t>
            </a:r>
            <a:r>
              <a:rPr lang="es-AR" dirty="0"/>
              <a: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71" y="1340768"/>
            <a:ext cx="827722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2271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83568" y="228412"/>
            <a:ext cx="7920880" cy="1200329"/>
          </a:xfrm>
          <a:prstGeom prst="rect">
            <a:avLst/>
          </a:prstGeom>
        </p:spPr>
        <p:txBody>
          <a:bodyPr wrap="square">
            <a:spAutoFit/>
          </a:bodyPr>
          <a:lstStyle/>
          <a:p>
            <a:r>
              <a:rPr lang="es-AR" dirty="0"/>
              <a:t>Cuenta con Modelos Digitales de </a:t>
            </a:r>
            <a:r>
              <a:rPr lang="es-AR" dirty="0" smtClean="0"/>
              <a:t>Elevaciones relevados por la </a:t>
            </a:r>
            <a:r>
              <a:rPr lang="en-US" dirty="0"/>
              <a:t>Shuttle Radar Topography Mission </a:t>
            </a:r>
            <a:r>
              <a:rPr lang="es-AR" dirty="0" smtClean="0"/>
              <a:t>(MDE SRTM 30m</a:t>
            </a:r>
            <a:r>
              <a:rPr lang="es-AR" dirty="0"/>
              <a:t>) </a:t>
            </a:r>
            <a:r>
              <a:rPr lang="es-AR" dirty="0" smtClean="0"/>
              <a:t>que abarca todo Argentina. </a:t>
            </a:r>
            <a:endParaRPr lang="es-AR" dirty="0"/>
          </a:p>
          <a:p>
            <a:r>
              <a:rPr lang="es-AR" dirty="0" smtClean="0"/>
              <a:t>Tiene </a:t>
            </a:r>
            <a:r>
              <a:rPr lang="es-AR" dirty="0"/>
              <a:t>una resolución espacial de 30m y una precisión vertical de aproximadamente 3m</a:t>
            </a:r>
            <a:r>
              <a:rPr lang="es-AR" dirty="0" smtClean="0"/>
              <a:t>.</a:t>
            </a:r>
            <a:endParaRPr lang="es-AR"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73" y="1628800"/>
            <a:ext cx="82962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944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39552" y="404664"/>
            <a:ext cx="8280920" cy="1477328"/>
          </a:xfrm>
          <a:prstGeom prst="rect">
            <a:avLst/>
          </a:prstGeom>
          <a:noFill/>
        </p:spPr>
        <p:txBody>
          <a:bodyPr wrap="square" rtlCol="0">
            <a:spAutoFit/>
          </a:bodyPr>
          <a:lstStyle/>
          <a:p>
            <a:r>
              <a:rPr lang="es-ES" dirty="0" smtClean="0"/>
              <a:t>Si contamos con un modelo digital de elevaciones (MDE SRTM 30m) que no es reconocido, debemos cargar las cotas en cada nodo manualmente. </a:t>
            </a:r>
          </a:p>
          <a:p>
            <a:r>
              <a:rPr lang="es-ES" dirty="0" smtClean="0"/>
              <a:t>Si colocamos este MDE como capa inferior y lo dejamos activo para utilizar su base de datos, podemos verificar la cota de cada activando en la barra de herramientas el botón «Identificar objetos espaciales» ó pulsando: Control + Mayúsculas + I</a:t>
            </a:r>
            <a:endParaRPr lang="es-A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1770" y="2319809"/>
            <a:ext cx="16573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437112"/>
            <a:ext cx="33718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539552" y="3356992"/>
            <a:ext cx="7992888" cy="646331"/>
          </a:xfrm>
          <a:prstGeom prst="rect">
            <a:avLst/>
          </a:prstGeom>
          <a:noFill/>
        </p:spPr>
        <p:txBody>
          <a:bodyPr wrap="square" rtlCol="0">
            <a:spAutoFit/>
          </a:bodyPr>
          <a:lstStyle/>
          <a:p>
            <a:r>
              <a:rPr lang="es-ES" dirty="0" smtClean="0"/>
              <a:t>Al hacer </a:t>
            </a:r>
            <a:r>
              <a:rPr lang="es-ES" dirty="0" err="1" smtClean="0"/>
              <a:t>click</a:t>
            </a:r>
            <a:r>
              <a:rPr lang="es-ES" dirty="0" smtClean="0"/>
              <a:t> sobre el nodo nos aparecerá el valor de la cota en la ventana «Resultados de la identificación». En este caso nos indica una cota de 805 metros.</a:t>
            </a:r>
            <a:endParaRPr lang="es-AR" dirty="0"/>
          </a:p>
        </p:txBody>
      </p:sp>
      <p:sp>
        <p:nvSpPr>
          <p:cNvPr id="4" name="3 Elipse"/>
          <p:cNvSpPr/>
          <p:nvPr/>
        </p:nvSpPr>
        <p:spPr>
          <a:xfrm>
            <a:off x="3187754" y="2212961"/>
            <a:ext cx="648072" cy="6109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Elipse"/>
          <p:cNvSpPr/>
          <p:nvPr/>
        </p:nvSpPr>
        <p:spPr>
          <a:xfrm>
            <a:off x="4665084" y="5390636"/>
            <a:ext cx="648072" cy="305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527704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418" y="576263"/>
            <a:ext cx="2619375"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76262"/>
            <a:ext cx="3381375"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2627784" y="116632"/>
            <a:ext cx="3528392" cy="369332"/>
          </a:xfrm>
          <a:prstGeom prst="rect">
            <a:avLst/>
          </a:prstGeom>
          <a:noFill/>
        </p:spPr>
        <p:txBody>
          <a:bodyPr wrap="square" rtlCol="0">
            <a:spAutoFit/>
          </a:bodyPr>
          <a:lstStyle/>
          <a:p>
            <a:r>
              <a:rPr lang="es-ES" dirty="0" smtClean="0"/>
              <a:t>Re-numeración de la red</a:t>
            </a:r>
            <a:endParaRPr lang="es-AR" dirty="0"/>
          </a:p>
        </p:txBody>
      </p:sp>
      <p:sp>
        <p:nvSpPr>
          <p:cNvPr id="3" name="2 Rectángulo"/>
          <p:cNvSpPr/>
          <p:nvPr/>
        </p:nvSpPr>
        <p:spPr>
          <a:xfrm>
            <a:off x="4211960" y="2136339"/>
            <a:ext cx="4572000" cy="2585323"/>
          </a:xfrm>
          <a:prstGeom prst="rect">
            <a:avLst/>
          </a:prstGeom>
        </p:spPr>
        <p:txBody>
          <a:bodyPr>
            <a:spAutoFit/>
          </a:bodyPr>
          <a:lstStyle/>
          <a:p>
            <a:pPr algn="just"/>
            <a:r>
              <a:rPr lang="es-AR" dirty="0"/>
              <a:t>La herramienta "</a:t>
            </a:r>
            <a:r>
              <a:rPr lang="es-AR" dirty="0" err="1"/>
              <a:t>Make</a:t>
            </a:r>
            <a:r>
              <a:rPr lang="es-AR" dirty="0"/>
              <a:t> </a:t>
            </a:r>
            <a:r>
              <a:rPr lang="es-AR" dirty="0" err="1"/>
              <a:t>Model</a:t>
            </a:r>
            <a:r>
              <a:rPr lang="es-AR" dirty="0"/>
              <a:t>" verifica la existencia de fragmentos con identificación duplicada o sin identificación y los corrige, sin embargo no respeta una secuencia lógica. La herramienta "</a:t>
            </a:r>
            <a:r>
              <a:rPr lang="es-AR" dirty="0" err="1"/>
              <a:t>Renumber</a:t>
            </a:r>
            <a:r>
              <a:rPr lang="es-AR" dirty="0"/>
              <a:t> Network" fue creada para suplir esa deficiencia y tiene el objetivo de numerar los tramos de la red de agua en una secuencia más lógica </a:t>
            </a:r>
            <a:r>
              <a:rPr lang="es-AR" dirty="0" smtClean="0"/>
              <a:t>(circulación aguas abajo o aguas arriba). </a:t>
            </a:r>
            <a:endParaRPr lang="es-AR" dirty="0"/>
          </a:p>
        </p:txBody>
      </p:sp>
    </p:spTree>
    <p:extLst>
      <p:ext uri="{BB962C8B-B14F-4D97-AF65-F5344CB8AC3E}">
        <p14:creationId xmlns:p14="http://schemas.microsoft.com/office/powerpoint/2010/main" val="240135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79512" y="260648"/>
            <a:ext cx="8640960" cy="6463308"/>
          </a:xfrm>
          <a:prstGeom prst="rect">
            <a:avLst/>
          </a:prstGeom>
        </p:spPr>
        <p:txBody>
          <a:bodyPr wrap="square">
            <a:spAutoFit/>
          </a:bodyPr>
          <a:lstStyle/>
          <a:p>
            <a:r>
              <a:rPr lang="es-AR" dirty="0" smtClean="0"/>
              <a:t>Para </a:t>
            </a:r>
            <a:r>
              <a:rPr lang="es-AR" dirty="0"/>
              <a:t>utilizarla es necesario</a:t>
            </a:r>
            <a:r>
              <a:rPr lang="es-AR" dirty="0" smtClean="0"/>
              <a:t>:</a:t>
            </a:r>
            <a:endParaRPr lang="es-AR" dirty="0"/>
          </a:p>
          <a:p>
            <a:endParaRPr lang="es-AR" dirty="0"/>
          </a:p>
          <a:p>
            <a:r>
              <a:rPr lang="es-AR" dirty="0"/>
              <a:t>1) Activar la herramienta haciendo clic en el botón </a:t>
            </a:r>
            <a:r>
              <a:rPr lang="es-AR" dirty="0" err="1" smtClean="0"/>
              <a:t>Renumber</a:t>
            </a:r>
            <a:r>
              <a:rPr lang="es-AR" dirty="0" smtClean="0"/>
              <a:t> Network</a:t>
            </a:r>
            <a:endParaRPr lang="es-AR" dirty="0"/>
          </a:p>
          <a:p>
            <a:endParaRPr lang="es-AR" dirty="0"/>
          </a:p>
          <a:p>
            <a:r>
              <a:rPr lang="es-AR" dirty="0"/>
              <a:t>2) Rellene los campos, </a:t>
            </a:r>
            <a:r>
              <a:rPr lang="es-AR" dirty="0" smtClean="0"/>
              <a:t>en caso de que desee </a:t>
            </a:r>
            <a:r>
              <a:rPr lang="es-AR" dirty="0"/>
              <a:t>cambiar los valores predeterminados de </a:t>
            </a:r>
            <a:r>
              <a:rPr lang="es-AR" dirty="0" smtClean="0"/>
              <a:t>numeración.</a:t>
            </a:r>
            <a:endParaRPr lang="es-AR" dirty="0"/>
          </a:p>
          <a:p>
            <a:endParaRPr lang="es-AR" dirty="0"/>
          </a:p>
          <a:p>
            <a:r>
              <a:rPr lang="es-AR" dirty="0"/>
              <a:t>2) Haga clic en el botón </a:t>
            </a:r>
            <a:r>
              <a:rPr lang="es-AR" dirty="0" smtClean="0"/>
              <a:t>«</a:t>
            </a:r>
            <a:r>
              <a:rPr lang="es-AR" dirty="0" err="1" smtClean="0"/>
              <a:t>Click</a:t>
            </a:r>
            <a:r>
              <a:rPr lang="es-AR" dirty="0" smtClean="0"/>
              <a:t> </a:t>
            </a:r>
            <a:r>
              <a:rPr lang="es-AR" dirty="0" err="1" smtClean="0"/>
              <a:t>Upstream</a:t>
            </a:r>
            <a:r>
              <a:rPr lang="es-AR" dirty="0" smtClean="0"/>
              <a:t>»</a:t>
            </a:r>
            <a:endParaRPr lang="es-AR" dirty="0"/>
          </a:p>
          <a:p>
            <a:endParaRPr lang="es-AR" dirty="0"/>
          </a:p>
          <a:p>
            <a:r>
              <a:rPr lang="es-AR" dirty="0"/>
              <a:t>3) Clic en el tramo más arriba de la línea de red que se desea </a:t>
            </a:r>
            <a:r>
              <a:rPr lang="es-AR" dirty="0" err="1"/>
              <a:t>renumerar</a:t>
            </a:r>
            <a:endParaRPr lang="es-AR" dirty="0"/>
          </a:p>
          <a:p>
            <a:endParaRPr lang="es-AR" dirty="0"/>
          </a:p>
          <a:p>
            <a:r>
              <a:rPr lang="es-AR" dirty="0"/>
              <a:t>4) Automáticamente los </a:t>
            </a:r>
            <a:r>
              <a:rPr lang="es-AR" dirty="0" smtClean="0"/>
              <a:t>trechos posteriores </a:t>
            </a:r>
            <a:r>
              <a:rPr lang="es-AR" dirty="0"/>
              <a:t>del trecho pulsado serán seleccionados en orden hasta el final o hasta una </a:t>
            </a:r>
            <a:r>
              <a:rPr lang="es-AR" dirty="0" smtClean="0"/>
              <a:t>bifurcación.</a:t>
            </a:r>
            <a:endParaRPr lang="es-AR" dirty="0"/>
          </a:p>
          <a:p>
            <a:endParaRPr lang="es-AR" dirty="0"/>
          </a:p>
          <a:p>
            <a:r>
              <a:rPr lang="es-AR" dirty="0"/>
              <a:t>5) Si la selección se ha detenido en una bifurcación en el paso anterior, es posible continuar repitiendo el paso 3 hasta llegar al final de la línea de la red.</a:t>
            </a:r>
          </a:p>
          <a:p>
            <a:endParaRPr lang="es-AR" dirty="0"/>
          </a:p>
          <a:p>
            <a:r>
              <a:rPr lang="es-AR" dirty="0"/>
              <a:t>6) Una vez que todos los fragmentos que se desea numerar estén seleccionados, haga clic en el botón </a:t>
            </a:r>
            <a:r>
              <a:rPr lang="es-AR" dirty="0" smtClean="0"/>
              <a:t>«</a:t>
            </a:r>
            <a:r>
              <a:rPr lang="es-AR" dirty="0" err="1" smtClean="0"/>
              <a:t>Renumber</a:t>
            </a:r>
            <a:r>
              <a:rPr lang="es-AR" dirty="0" smtClean="0"/>
              <a:t>» </a:t>
            </a:r>
            <a:r>
              <a:rPr lang="es-AR" dirty="0"/>
              <a:t>para </a:t>
            </a:r>
            <a:r>
              <a:rPr lang="es-AR" dirty="0" err="1"/>
              <a:t>renumerarlos</a:t>
            </a:r>
            <a:r>
              <a:rPr lang="es-AR" dirty="0"/>
              <a:t>.</a:t>
            </a:r>
          </a:p>
          <a:p>
            <a:endParaRPr lang="es-AR" dirty="0"/>
          </a:p>
          <a:p>
            <a:r>
              <a:rPr lang="es-AR" dirty="0"/>
              <a:t>7) Para reiniciar el proceso y </a:t>
            </a:r>
            <a:r>
              <a:rPr lang="es-AR" dirty="0" err="1" smtClean="0"/>
              <a:t>renumerar</a:t>
            </a:r>
            <a:r>
              <a:rPr lang="es-AR" dirty="0" smtClean="0"/>
              <a:t> </a:t>
            </a:r>
            <a:r>
              <a:rPr lang="es-AR" dirty="0"/>
              <a:t>otra línea de red, haga clic en </a:t>
            </a:r>
            <a:r>
              <a:rPr lang="es-AR" dirty="0" smtClean="0"/>
              <a:t>«New Pipeline» (Nueva línea de tubería). En </a:t>
            </a:r>
            <a:r>
              <a:rPr lang="es-AR" dirty="0"/>
              <a:t>ese caso el campo </a:t>
            </a:r>
            <a:r>
              <a:rPr lang="es-AR" dirty="0" smtClean="0"/>
              <a:t>«Pipe </a:t>
            </a:r>
            <a:r>
              <a:rPr lang="es-AR" dirty="0" err="1"/>
              <a:t>Initial</a:t>
            </a:r>
            <a:r>
              <a:rPr lang="es-AR" dirty="0"/>
              <a:t> </a:t>
            </a:r>
            <a:r>
              <a:rPr lang="es-AR" dirty="0" err="1" smtClean="0"/>
              <a:t>Number</a:t>
            </a:r>
            <a:r>
              <a:rPr lang="es-AR" dirty="0" smtClean="0"/>
              <a:t>» </a:t>
            </a:r>
            <a:r>
              <a:rPr lang="es-AR" dirty="0"/>
              <a:t>se modificará al siguiente número.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304" y="980728"/>
            <a:ext cx="295275" cy="285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2420888"/>
            <a:ext cx="11620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609" y="5445224"/>
            <a:ext cx="7239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6331717"/>
            <a:ext cx="12096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87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827584" y="692696"/>
            <a:ext cx="7704856" cy="1200329"/>
          </a:xfrm>
          <a:prstGeom prst="rect">
            <a:avLst/>
          </a:prstGeom>
        </p:spPr>
        <p:txBody>
          <a:bodyPr wrap="square">
            <a:spAutoFit/>
          </a:bodyPr>
          <a:lstStyle/>
          <a:p>
            <a:r>
              <a:rPr lang="es-AR" b="1" dirty="0"/>
              <a:t>Simulación preliminar de la </a:t>
            </a:r>
            <a:r>
              <a:rPr lang="es-AR" b="1" dirty="0" smtClean="0"/>
              <a:t>red</a:t>
            </a:r>
          </a:p>
          <a:p>
            <a:endParaRPr lang="es-AR" dirty="0"/>
          </a:p>
          <a:p>
            <a:r>
              <a:rPr lang="es-AR" dirty="0"/>
              <a:t>• Haga clic en &lt;Complementos / </a:t>
            </a:r>
            <a:r>
              <a:rPr lang="es-AR" dirty="0" err="1"/>
              <a:t>Qwater</a:t>
            </a:r>
            <a:r>
              <a:rPr lang="es-AR" dirty="0"/>
              <a:t> / </a:t>
            </a:r>
            <a:r>
              <a:rPr lang="es-AR" dirty="0" err="1"/>
              <a:t>Run</a:t>
            </a:r>
            <a:r>
              <a:rPr lang="es-AR" dirty="0"/>
              <a:t> </a:t>
            </a:r>
            <a:r>
              <a:rPr lang="es-AR" dirty="0" err="1"/>
              <a:t>Epanet</a:t>
            </a:r>
            <a:r>
              <a:rPr lang="es-AR" dirty="0"/>
              <a:t> </a:t>
            </a:r>
            <a:r>
              <a:rPr lang="es-AR" dirty="0" err="1"/>
              <a:t>Simulation</a:t>
            </a:r>
            <a:r>
              <a:rPr lang="es-AR" dirty="0"/>
              <a:t>&gt; y espere </a:t>
            </a:r>
            <a:r>
              <a:rPr lang="es-AR" dirty="0" smtClean="0"/>
              <a:t>la presentación de el mensaje.  </a:t>
            </a:r>
            <a:endParaRPr lang="es-A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3140968"/>
            <a:ext cx="26765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780928"/>
            <a:ext cx="558165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3567568" y="5157192"/>
            <a:ext cx="252028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Elipse"/>
          <p:cNvSpPr/>
          <p:nvPr/>
        </p:nvSpPr>
        <p:spPr>
          <a:xfrm>
            <a:off x="7973316" y="2970287"/>
            <a:ext cx="537057"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08222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407810"/>
            <a:ext cx="4263548" cy="337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407810"/>
            <a:ext cx="4281762" cy="337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539552" y="260648"/>
            <a:ext cx="8136904" cy="923330"/>
          </a:xfrm>
          <a:prstGeom prst="rect">
            <a:avLst/>
          </a:prstGeom>
        </p:spPr>
        <p:txBody>
          <a:bodyPr wrap="square">
            <a:spAutoFit/>
          </a:bodyPr>
          <a:lstStyle/>
          <a:p>
            <a:r>
              <a:rPr lang="es-AR" dirty="0"/>
              <a:t>Si el mensaje indica la ocurrencia de errores, analizar las indicaciones de los errores en </a:t>
            </a:r>
            <a:r>
              <a:rPr lang="es-AR" dirty="0" smtClean="0"/>
              <a:t>el Informe (solapa </a:t>
            </a:r>
            <a:r>
              <a:rPr lang="es-AR" dirty="0" err="1" smtClean="0"/>
              <a:t>Report</a:t>
            </a:r>
            <a:r>
              <a:rPr lang="es-AR" dirty="0" smtClean="0"/>
              <a:t>).</a:t>
            </a:r>
            <a:endParaRPr lang="es-AR" dirty="0"/>
          </a:p>
          <a:p>
            <a:endParaRPr lang="es-AR" dirty="0"/>
          </a:p>
        </p:txBody>
      </p:sp>
    </p:spTree>
    <p:extLst>
      <p:ext uri="{BB962C8B-B14F-4D97-AF65-F5344CB8AC3E}">
        <p14:creationId xmlns:p14="http://schemas.microsoft.com/office/powerpoint/2010/main" val="3317772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348880"/>
            <a:ext cx="4261344" cy="3371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308386"/>
            <a:ext cx="4325673" cy="3411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611560" y="692696"/>
            <a:ext cx="8208912" cy="369332"/>
          </a:xfrm>
          <a:prstGeom prst="rect">
            <a:avLst/>
          </a:prstGeom>
        </p:spPr>
        <p:txBody>
          <a:bodyPr wrap="square">
            <a:spAutoFit/>
          </a:bodyPr>
          <a:lstStyle/>
          <a:p>
            <a:r>
              <a:rPr lang="es-AR" dirty="0"/>
              <a:t>Si la simulación ha tenido éxito, guardar las </a:t>
            </a:r>
            <a:r>
              <a:rPr lang="es-AR" dirty="0" smtClean="0"/>
              <a:t>capas y </a:t>
            </a:r>
            <a:r>
              <a:rPr lang="es-AR" dirty="0"/>
              <a:t>salir del modo de edición.</a:t>
            </a:r>
          </a:p>
        </p:txBody>
      </p:sp>
    </p:spTree>
    <p:extLst>
      <p:ext uri="{BB962C8B-B14F-4D97-AF65-F5344CB8AC3E}">
        <p14:creationId xmlns:p14="http://schemas.microsoft.com/office/powerpoint/2010/main" val="445782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5663927" cy="1356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30" y="2996952"/>
            <a:ext cx="8928992" cy="137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57" y="4581128"/>
            <a:ext cx="8758386" cy="1927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755576" y="260648"/>
            <a:ext cx="8117967" cy="523220"/>
          </a:xfrm>
          <a:prstGeom prst="rect">
            <a:avLst/>
          </a:prstGeom>
          <a:noFill/>
        </p:spPr>
        <p:txBody>
          <a:bodyPr wrap="square" rtlCol="0">
            <a:spAutoFit/>
          </a:bodyPr>
          <a:lstStyle/>
          <a:p>
            <a:pPr algn="ctr"/>
            <a:r>
              <a:rPr lang="es-ES" sz="2800" dirty="0" smtClean="0"/>
              <a:t>Resultados mostrados en las tablas</a:t>
            </a:r>
            <a:endParaRPr lang="es-AR" sz="2800" dirty="0"/>
          </a:p>
        </p:txBody>
      </p:sp>
      <p:sp>
        <p:nvSpPr>
          <p:cNvPr id="3" name="2 Rectángulo"/>
          <p:cNvSpPr/>
          <p:nvPr/>
        </p:nvSpPr>
        <p:spPr>
          <a:xfrm>
            <a:off x="4283968" y="1628800"/>
            <a:ext cx="3168352"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Rectángulo"/>
          <p:cNvSpPr/>
          <p:nvPr/>
        </p:nvSpPr>
        <p:spPr>
          <a:xfrm>
            <a:off x="5076056" y="3212976"/>
            <a:ext cx="3797487" cy="1158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4 Rectángulo"/>
          <p:cNvSpPr/>
          <p:nvPr/>
        </p:nvSpPr>
        <p:spPr>
          <a:xfrm>
            <a:off x="4644008" y="5085184"/>
            <a:ext cx="3096344" cy="1423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94258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115616" y="476672"/>
            <a:ext cx="6984776" cy="584775"/>
          </a:xfrm>
          <a:prstGeom prst="rect">
            <a:avLst/>
          </a:prstGeom>
          <a:noFill/>
        </p:spPr>
        <p:txBody>
          <a:bodyPr wrap="square" rtlCol="0">
            <a:spAutoFit/>
          </a:bodyPr>
          <a:lstStyle/>
          <a:p>
            <a:pPr algn="ctr"/>
            <a:r>
              <a:rPr lang="es-ES" sz="3200" b="1" dirty="0" smtClean="0">
                <a:effectLst>
                  <a:outerShdw blurRad="38100" dist="38100" dir="2700000" algn="tl">
                    <a:srgbClr val="000000">
                      <a:alpha val="43137"/>
                    </a:srgbClr>
                  </a:outerShdw>
                </a:effectLst>
              </a:rPr>
              <a:t>Instalación del complemento (</a:t>
            </a:r>
            <a:r>
              <a:rPr lang="es-ES" sz="3200" b="1" dirty="0" err="1" smtClean="0">
                <a:effectLst>
                  <a:outerShdw blurRad="38100" dist="38100" dir="2700000" algn="tl">
                    <a:srgbClr val="000000">
                      <a:alpha val="43137"/>
                    </a:srgbClr>
                  </a:outerShdw>
                </a:effectLst>
              </a:rPr>
              <a:t>Plugin</a:t>
            </a:r>
            <a:r>
              <a:rPr lang="es-ES" sz="3200" b="1" dirty="0" smtClean="0">
                <a:effectLst>
                  <a:outerShdw blurRad="38100" dist="38100" dir="2700000" algn="tl">
                    <a:srgbClr val="000000">
                      <a:alpha val="43137"/>
                    </a:srgbClr>
                  </a:outerShdw>
                </a:effectLst>
              </a:rPr>
              <a:t>)</a:t>
            </a:r>
            <a:endParaRPr lang="es-AR" sz="3200" b="1" dirty="0">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92312"/>
            <a:ext cx="33718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48345"/>
            <a:ext cx="7323361" cy="487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3695378" y="1061447"/>
            <a:ext cx="5269110" cy="646331"/>
          </a:xfrm>
          <a:prstGeom prst="rect">
            <a:avLst/>
          </a:prstGeom>
          <a:noFill/>
        </p:spPr>
        <p:txBody>
          <a:bodyPr wrap="square" rtlCol="0">
            <a:spAutoFit/>
          </a:bodyPr>
          <a:lstStyle/>
          <a:p>
            <a:r>
              <a:rPr lang="es-ES" dirty="0" smtClean="0"/>
              <a:t>Desde el menú de </a:t>
            </a:r>
            <a:r>
              <a:rPr lang="es-ES" dirty="0" err="1" smtClean="0"/>
              <a:t>QGis</a:t>
            </a:r>
            <a:r>
              <a:rPr lang="es-ES" dirty="0" smtClean="0"/>
              <a:t> seleccionar Complementos -&gt; Administrar e instalar complementos…</a:t>
            </a:r>
            <a:endParaRPr lang="es-AR" dirty="0"/>
          </a:p>
        </p:txBody>
      </p:sp>
      <p:sp>
        <p:nvSpPr>
          <p:cNvPr id="4" name="3 Elipse"/>
          <p:cNvSpPr/>
          <p:nvPr/>
        </p:nvSpPr>
        <p:spPr>
          <a:xfrm>
            <a:off x="5364088" y="6165304"/>
            <a:ext cx="23042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4 CuadroTexto"/>
          <p:cNvSpPr txBox="1"/>
          <p:nvPr/>
        </p:nvSpPr>
        <p:spPr>
          <a:xfrm>
            <a:off x="7556738" y="4149080"/>
            <a:ext cx="1656184" cy="1477328"/>
          </a:xfrm>
          <a:prstGeom prst="rect">
            <a:avLst/>
          </a:prstGeom>
          <a:noFill/>
        </p:spPr>
        <p:txBody>
          <a:bodyPr wrap="square" rtlCol="0">
            <a:spAutoFit/>
          </a:bodyPr>
          <a:lstStyle/>
          <a:p>
            <a:r>
              <a:rPr lang="es-ES" dirty="0" smtClean="0"/>
              <a:t>Opciones:</a:t>
            </a:r>
          </a:p>
          <a:p>
            <a:endParaRPr lang="es-ES" dirty="0" smtClean="0"/>
          </a:p>
          <a:p>
            <a:pPr marL="285750" indent="-285750">
              <a:buFont typeface="Arial" pitchFamily="34" charset="0"/>
              <a:buChar char="•"/>
            </a:pPr>
            <a:r>
              <a:rPr lang="es-ES" dirty="0" smtClean="0"/>
              <a:t>Instalar</a:t>
            </a:r>
          </a:p>
          <a:p>
            <a:pPr marL="285750" indent="-285750">
              <a:buFont typeface="Arial" pitchFamily="34" charset="0"/>
              <a:buChar char="•"/>
            </a:pPr>
            <a:r>
              <a:rPr lang="es-ES" dirty="0" smtClean="0"/>
              <a:t>Desinstalar</a:t>
            </a:r>
          </a:p>
          <a:p>
            <a:pPr marL="285750" indent="-285750">
              <a:buFont typeface="Arial" pitchFamily="34" charset="0"/>
              <a:buChar char="•"/>
            </a:pPr>
            <a:r>
              <a:rPr lang="es-ES" dirty="0" smtClean="0"/>
              <a:t>Actualizar</a:t>
            </a:r>
            <a:endParaRPr lang="es-AR" dirty="0"/>
          </a:p>
        </p:txBody>
      </p:sp>
      <p:cxnSp>
        <p:nvCxnSpPr>
          <p:cNvPr id="7" name="6 Conector recto de flecha"/>
          <p:cNvCxnSpPr>
            <a:stCxn id="5" idx="2"/>
          </p:cNvCxnSpPr>
          <p:nvPr/>
        </p:nvCxnSpPr>
        <p:spPr>
          <a:xfrm flipH="1">
            <a:off x="7556738" y="5626408"/>
            <a:ext cx="828092" cy="5388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9 Elipse"/>
          <p:cNvSpPr/>
          <p:nvPr/>
        </p:nvSpPr>
        <p:spPr>
          <a:xfrm>
            <a:off x="857325" y="4107161"/>
            <a:ext cx="23042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9825414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332656"/>
            <a:ext cx="8496944" cy="923330"/>
          </a:xfrm>
          <a:prstGeom prst="rect">
            <a:avLst/>
          </a:prstGeom>
        </p:spPr>
        <p:txBody>
          <a:bodyPr wrap="square">
            <a:spAutoFit/>
          </a:bodyPr>
          <a:lstStyle/>
          <a:p>
            <a:pPr algn="ctr"/>
            <a:r>
              <a:rPr lang="es-AR" b="1" dirty="0"/>
              <a:t>Optimización de los diámetros de la </a:t>
            </a:r>
            <a:r>
              <a:rPr lang="es-AR" b="1" dirty="0" smtClean="0"/>
              <a:t>red (redes proyectadas)</a:t>
            </a:r>
            <a:endParaRPr lang="es-AR" dirty="0"/>
          </a:p>
          <a:p>
            <a:r>
              <a:rPr lang="es-AR" dirty="0"/>
              <a:t>• Haga clic en &lt;Complementos / </a:t>
            </a:r>
            <a:r>
              <a:rPr lang="es-AR" dirty="0" err="1"/>
              <a:t>Qwater</a:t>
            </a:r>
            <a:r>
              <a:rPr lang="es-AR" dirty="0"/>
              <a:t> / </a:t>
            </a:r>
            <a:r>
              <a:rPr lang="es-AR" dirty="0" err="1"/>
              <a:t>Calculate</a:t>
            </a:r>
            <a:r>
              <a:rPr lang="es-AR" dirty="0"/>
              <a:t> </a:t>
            </a:r>
            <a:r>
              <a:rPr lang="es-AR" dirty="0" err="1"/>
              <a:t>economics</a:t>
            </a:r>
            <a:r>
              <a:rPr lang="es-AR" dirty="0"/>
              <a:t> </a:t>
            </a:r>
            <a:r>
              <a:rPr lang="es-AR" dirty="0" err="1"/>
              <a:t>diameter</a:t>
            </a:r>
            <a:r>
              <a:rPr lang="es-AR" dirty="0"/>
              <a:t>&gt; y confirme el mensaje de sustituir los valores del campo "DIAMETER</a:t>
            </a:r>
            <a:r>
              <a:rPr lang="es-AR" dirty="0" smtClean="0"/>
              <a:t>".</a:t>
            </a:r>
            <a:endParaRPr lang="es-AR"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00981"/>
            <a:ext cx="457148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1907704" y="4319092"/>
            <a:ext cx="2160240" cy="369332"/>
          </a:xfrm>
          <a:prstGeom prst="rect">
            <a:avLst/>
          </a:prstGeom>
          <a:noFill/>
        </p:spPr>
        <p:txBody>
          <a:bodyPr wrap="square" rtlCol="0">
            <a:spAutoFit/>
          </a:bodyPr>
          <a:lstStyle/>
          <a:p>
            <a:r>
              <a:rPr lang="es-AR" dirty="0" smtClean="0"/>
              <a:t>Desde el menú</a:t>
            </a:r>
            <a:endParaRPr lang="es-AR" dirty="0"/>
          </a:p>
        </p:txBody>
      </p:sp>
      <p:sp>
        <p:nvSpPr>
          <p:cNvPr id="6" name="5 CuadroTexto"/>
          <p:cNvSpPr txBox="1"/>
          <p:nvPr/>
        </p:nvSpPr>
        <p:spPr>
          <a:xfrm>
            <a:off x="5887355" y="2581101"/>
            <a:ext cx="2753095" cy="646331"/>
          </a:xfrm>
          <a:prstGeom prst="rect">
            <a:avLst/>
          </a:prstGeom>
          <a:noFill/>
        </p:spPr>
        <p:txBody>
          <a:bodyPr wrap="square" rtlCol="0">
            <a:spAutoFit/>
          </a:bodyPr>
          <a:lstStyle/>
          <a:p>
            <a:pPr algn="ctr"/>
            <a:r>
              <a:rPr lang="es-AR" dirty="0" smtClean="0"/>
              <a:t>Desde barra de herramientas</a:t>
            </a:r>
            <a:endParaRPr lang="es-AR" dirty="0"/>
          </a:p>
        </p:txBody>
      </p:sp>
      <p:sp>
        <p:nvSpPr>
          <p:cNvPr id="7" name="6 Elipse"/>
          <p:cNvSpPr/>
          <p:nvPr/>
        </p:nvSpPr>
        <p:spPr>
          <a:xfrm>
            <a:off x="3454853" y="3361284"/>
            <a:ext cx="1872208" cy="3231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21" y="1500981"/>
            <a:ext cx="26574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Elipse"/>
          <p:cNvSpPr/>
          <p:nvPr/>
        </p:nvSpPr>
        <p:spPr>
          <a:xfrm>
            <a:off x="7263902" y="1428972"/>
            <a:ext cx="479180" cy="4482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797152"/>
            <a:ext cx="4176464" cy="1142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0957" y="5059822"/>
            <a:ext cx="4644845" cy="120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p:cNvSpPr txBox="1"/>
          <p:nvPr/>
        </p:nvSpPr>
        <p:spPr>
          <a:xfrm>
            <a:off x="323528" y="5940094"/>
            <a:ext cx="3744416" cy="369332"/>
          </a:xfrm>
          <a:prstGeom prst="rect">
            <a:avLst/>
          </a:prstGeom>
          <a:noFill/>
        </p:spPr>
        <p:txBody>
          <a:bodyPr wrap="square" rtlCol="0">
            <a:spAutoFit/>
          </a:bodyPr>
          <a:lstStyle/>
          <a:p>
            <a:r>
              <a:rPr lang="es-ES" dirty="0" smtClean="0"/>
              <a:t>Si no guardamos las capas damos Si</a:t>
            </a:r>
            <a:endParaRPr lang="es-AR" dirty="0"/>
          </a:p>
        </p:txBody>
      </p:sp>
      <p:sp>
        <p:nvSpPr>
          <p:cNvPr id="10" name="9 Elipse"/>
          <p:cNvSpPr/>
          <p:nvPr/>
        </p:nvSpPr>
        <p:spPr>
          <a:xfrm>
            <a:off x="5901159" y="5341462"/>
            <a:ext cx="1616137" cy="292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890686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Pergamino horizontal"/>
          <p:cNvSpPr/>
          <p:nvPr/>
        </p:nvSpPr>
        <p:spPr>
          <a:xfrm>
            <a:off x="490039" y="2060848"/>
            <a:ext cx="8330433" cy="1224136"/>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AR"/>
          </a:p>
        </p:txBody>
      </p:sp>
      <p:sp>
        <p:nvSpPr>
          <p:cNvPr id="2" name="1 Rectángulo"/>
          <p:cNvSpPr/>
          <p:nvPr/>
        </p:nvSpPr>
        <p:spPr>
          <a:xfrm>
            <a:off x="490039" y="1268760"/>
            <a:ext cx="8424936" cy="3847207"/>
          </a:xfrm>
          <a:prstGeom prst="rect">
            <a:avLst/>
          </a:prstGeom>
        </p:spPr>
        <p:txBody>
          <a:bodyPr wrap="square">
            <a:spAutoFit/>
          </a:bodyPr>
          <a:lstStyle/>
          <a:p>
            <a:r>
              <a:rPr lang="es-AR" dirty="0" smtClean="0"/>
              <a:t>Guardar </a:t>
            </a:r>
            <a:r>
              <a:rPr lang="es-AR" dirty="0"/>
              <a:t>las formas y salir del modo de edición</a:t>
            </a:r>
            <a:r>
              <a:rPr lang="es-AR" dirty="0" smtClean="0"/>
              <a:t>.</a:t>
            </a:r>
          </a:p>
          <a:p>
            <a:endParaRPr lang="es-ES" dirty="0" smtClean="0"/>
          </a:p>
          <a:p>
            <a:endParaRPr lang="es-ES" dirty="0"/>
          </a:p>
          <a:p>
            <a:endParaRPr lang="es-AR" dirty="0"/>
          </a:p>
          <a:p>
            <a:pPr algn="ctr"/>
            <a:r>
              <a:rPr lang="es-AR" dirty="0"/>
              <a:t> </a:t>
            </a:r>
            <a:r>
              <a:rPr lang="es-AR" sz="2800" b="1" dirty="0"/>
              <a:t> Simulación de la red con los diámetros optimizados</a:t>
            </a:r>
          </a:p>
          <a:p>
            <a:endParaRPr lang="es-ES" dirty="0" smtClean="0"/>
          </a:p>
          <a:p>
            <a:endParaRPr lang="es-AR" dirty="0" smtClean="0"/>
          </a:p>
          <a:p>
            <a:endParaRPr lang="es-AR" dirty="0" smtClean="0"/>
          </a:p>
          <a:p>
            <a:r>
              <a:rPr lang="es-AR" dirty="0" smtClean="0"/>
              <a:t>Haga </a:t>
            </a:r>
            <a:r>
              <a:rPr lang="es-AR" dirty="0"/>
              <a:t>clic en &lt;Complementos / </a:t>
            </a:r>
            <a:r>
              <a:rPr lang="es-AR" dirty="0" err="1"/>
              <a:t>Qwater</a:t>
            </a:r>
            <a:r>
              <a:rPr lang="es-AR" dirty="0"/>
              <a:t> / </a:t>
            </a:r>
            <a:r>
              <a:rPr lang="es-AR" dirty="0" err="1"/>
              <a:t>Run</a:t>
            </a:r>
            <a:r>
              <a:rPr lang="es-AR" dirty="0"/>
              <a:t> </a:t>
            </a:r>
            <a:r>
              <a:rPr lang="es-AR" dirty="0" err="1"/>
              <a:t>Epanet</a:t>
            </a:r>
            <a:r>
              <a:rPr lang="es-AR" dirty="0"/>
              <a:t> </a:t>
            </a:r>
            <a:r>
              <a:rPr lang="es-AR" dirty="0" err="1"/>
              <a:t>Simulation</a:t>
            </a:r>
            <a:r>
              <a:rPr lang="es-AR" dirty="0"/>
              <a:t>&gt; y espere </a:t>
            </a:r>
            <a:r>
              <a:rPr lang="es-AR" dirty="0" smtClean="0"/>
              <a:t>el mensaje de presentación.</a:t>
            </a:r>
            <a:endParaRPr lang="es-AR" dirty="0"/>
          </a:p>
          <a:p>
            <a:r>
              <a:rPr lang="es-AR" dirty="0"/>
              <a:t> </a:t>
            </a:r>
            <a:endParaRPr lang="es-AR" dirty="0" smtClean="0"/>
          </a:p>
          <a:p>
            <a:endParaRPr lang="es-AR" dirty="0" smtClean="0"/>
          </a:p>
          <a:p>
            <a:r>
              <a:rPr lang="es-AR" dirty="0" smtClean="0"/>
              <a:t>Si </a:t>
            </a:r>
            <a:r>
              <a:rPr lang="es-AR" dirty="0"/>
              <a:t>la simulación ha tenido éxito, guardar las </a:t>
            </a:r>
            <a:r>
              <a:rPr lang="es-AR" dirty="0" smtClean="0"/>
              <a:t>capas y </a:t>
            </a:r>
            <a:r>
              <a:rPr lang="es-AR" dirty="0"/>
              <a:t>salir del modo de edición.</a:t>
            </a:r>
          </a:p>
        </p:txBody>
      </p:sp>
    </p:spTree>
    <p:extLst>
      <p:ext uri="{BB962C8B-B14F-4D97-AF65-F5344CB8AC3E}">
        <p14:creationId xmlns:p14="http://schemas.microsoft.com/office/powerpoint/2010/main" val="98312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23528" y="404664"/>
            <a:ext cx="8280920" cy="2308324"/>
          </a:xfrm>
          <a:prstGeom prst="rect">
            <a:avLst/>
          </a:prstGeom>
        </p:spPr>
        <p:txBody>
          <a:bodyPr wrap="square">
            <a:spAutoFit/>
          </a:bodyPr>
          <a:lstStyle/>
          <a:p>
            <a:r>
              <a:rPr lang="es-AR" b="1" dirty="0"/>
              <a:t>Ajustes </a:t>
            </a:r>
            <a:r>
              <a:rPr lang="es-AR" b="1" dirty="0" smtClean="0"/>
              <a:t>finales</a:t>
            </a:r>
          </a:p>
          <a:p>
            <a:endParaRPr lang="es-AR" dirty="0"/>
          </a:p>
          <a:p>
            <a:r>
              <a:rPr lang="es-AR" dirty="0" smtClean="0"/>
              <a:t>Guardar </a:t>
            </a:r>
            <a:r>
              <a:rPr lang="es-AR" dirty="0"/>
              <a:t>el proyecto</a:t>
            </a:r>
          </a:p>
          <a:p>
            <a:endParaRPr lang="es-AR" dirty="0" smtClean="0"/>
          </a:p>
          <a:p>
            <a:r>
              <a:rPr lang="es-AR" dirty="0" smtClean="0"/>
              <a:t>Guardar </a:t>
            </a:r>
            <a:r>
              <a:rPr lang="es-AR" dirty="0"/>
              <a:t>el proyecto (sugerencia de nombre anterior más resultado, por ejemplo: </a:t>
            </a:r>
            <a:r>
              <a:rPr lang="es-AR" dirty="0" err="1"/>
              <a:t>Red_result.qgs</a:t>
            </a:r>
            <a:r>
              <a:rPr lang="es-AR" dirty="0"/>
              <a:t>).</a:t>
            </a:r>
          </a:p>
          <a:p>
            <a:endParaRPr lang="es-AR" dirty="0" smtClean="0"/>
          </a:p>
          <a:p>
            <a:r>
              <a:rPr lang="es-AR" dirty="0" smtClean="0"/>
              <a:t>Haga </a:t>
            </a:r>
            <a:r>
              <a:rPr lang="es-AR" dirty="0"/>
              <a:t>clic en &lt;Complementos / </a:t>
            </a:r>
            <a:r>
              <a:rPr lang="es-AR" dirty="0" err="1"/>
              <a:t>Qwater</a:t>
            </a:r>
            <a:r>
              <a:rPr lang="es-AR" dirty="0"/>
              <a:t> / Load default </a:t>
            </a:r>
            <a:r>
              <a:rPr lang="es-AR" dirty="0" err="1"/>
              <a:t>Stiles</a:t>
            </a:r>
            <a:r>
              <a:rPr lang="es-AR" dirty="0" smtClean="0"/>
              <a:t>&gt;.</a:t>
            </a:r>
            <a:endParaRPr lang="es-A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920" y="3490739"/>
            <a:ext cx="3686944" cy="1055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2" y="2879161"/>
            <a:ext cx="4890690" cy="2342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3731654" y="4546546"/>
            <a:ext cx="144016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Elipse"/>
          <p:cNvSpPr/>
          <p:nvPr/>
        </p:nvSpPr>
        <p:spPr>
          <a:xfrm>
            <a:off x="7055392" y="3730610"/>
            <a:ext cx="1440160"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CuadroTexto"/>
          <p:cNvSpPr txBox="1"/>
          <p:nvPr/>
        </p:nvSpPr>
        <p:spPr>
          <a:xfrm>
            <a:off x="5754956" y="4741512"/>
            <a:ext cx="2753095" cy="646331"/>
          </a:xfrm>
          <a:prstGeom prst="rect">
            <a:avLst/>
          </a:prstGeom>
          <a:noFill/>
        </p:spPr>
        <p:txBody>
          <a:bodyPr wrap="square" rtlCol="0">
            <a:spAutoFit/>
          </a:bodyPr>
          <a:lstStyle/>
          <a:p>
            <a:pPr algn="ctr"/>
            <a:r>
              <a:rPr lang="es-AR" dirty="0" smtClean="0"/>
              <a:t>Desde barra de herramientas</a:t>
            </a:r>
            <a:endParaRPr lang="es-AR" dirty="0"/>
          </a:p>
        </p:txBody>
      </p:sp>
      <p:sp>
        <p:nvSpPr>
          <p:cNvPr id="8" name="7 CuadroTexto"/>
          <p:cNvSpPr txBox="1"/>
          <p:nvPr/>
        </p:nvSpPr>
        <p:spPr>
          <a:xfrm>
            <a:off x="971600" y="5439707"/>
            <a:ext cx="3240360" cy="369332"/>
          </a:xfrm>
          <a:prstGeom prst="rect">
            <a:avLst/>
          </a:prstGeom>
          <a:noFill/>
        </p:spPr>
        <p:txBody>
          <a:bodyPr wrap="square" rtlCol="0">
            <a:spAutoFit/>
          </a:bodyPr>
          <a:lstStyle/>
          <a:p>
            <a:pPr algn="ctr"/>
            <a:r>
              <a:rPr lang="es-AR" dirty="0" smtClean="0"/>
              <a:t>Desde el </a:t>
            </a:r>
            <a:r>
              <a:rPr lang="es-AR" dirty="0" err="1" smtClean="0"/>
              <a:t>Menu</a:t>
            </a:r>
            <a:endParaRPr lang="es-AR" dirty="0"/>
          </a:p>
        </p:txBody>
      </p:sp>
    </p:spTree>
    <p:extLst>
      <p:ext uri="{BB962C8B-B14F-4D97-AF65-F5344CB8AC3E}">
        <p14:creationId xmlns:p14="http://schemas.microsoft.com/office/powerpoint/2010/main" val="3175962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40" y="448141"/>
            <a:ext cx="7344816" cy="6273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35496" y="97824"/>
            <a:ext cx="9108504" cy="369332"/>
          </a:xfrm>
          <a:prstGeom prst="rect">
            <a:avLst/>
          </a:prstGeom>
        </p:spPr>
        <p:txBody>
          <a:bodyPr wrap="square">
            <a:spAutoFit/>
          </a:bodyPr>
          <a:lstStyle/>
          <a:p>
            <a:r>
              <a:rPr lang="es-AR" dirty="0"/>
              <a:t>Analizar los resultados y proceder al ajuste fino de altitud del depósito, diámetros </a:t>
            </a:r>
            <a:r>
              <a:rPr lang="es-AR" dirty="0" smtClean="0"/>
              <a:t>de</a:t>
            </a:r>
            <a:r>
              <a:rPr lang="es-AR" dirty="0"/>
              <a:t> tuberías.</a:t>
            </a:r>
          </a:p>
        </p:txBody>
      </p:sp>
    </p:spTree>
    <p:extLst>
      <p:ext uri="{BB962C8B-B14F-4D97-AF65-F5344CB8AC3E}">
        <p14:creationId xmlns:p14="http://schemas.microsoft.com/office/powerpoint/2010/main" val="1019449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18300" y="620688"/>
            <a:ext cx="8712968" cy="2308324"/>
          </a:xfrm>
          <a:prstGeom prst="rect">
            <a:avLst/>
          </a:prstGeom>
        </p:spPr>
        <p:txBody>
          <a:bodyPr wrap="square">
            <a:spAutoFit/>
          </a:bodyPr>
          <a:lstStyle/>
          <a:p>
            <a:r>
              <a:rPr lang="es-AR" dirty="0" smtClean="0"/>
              <a:t>Correr el modelo de </a:t>
            </a:r>
            <a:r>
              <a:rPr lang="es-AR" dirty="0"/>
              <a:t>la red de nuevo </a:t>
            </a:r>
            <a:r>
              <a:rPr lang="es-AR" dirty="0" smtClean="0"/>
              <a:t>si se han hecho correcciones</a:t>
            </a:r>
          </a:p>
          <a:p>
            <a:r>
              <a:rPr lang="es-AR" dirty="0" smtClean="0"/>
              <a:t>(&lt;</a:t>
            </a:r>
            <a:r>
              <a:rPr lang="es-AR" dirty="0"/>
              <a:t>Complementos / </a:t>
            </a:r>
            <a:r>
              <a:rPr lang="es-AR" dirty="0" err="1"/>
              <a:t>Qwater</a:t>
            </a:r>
            <a:r>
              <a:rPr lang="es-AR" dirty="0"/>
              <a:t> / </a:t>
            </a:r>
            <a:r>
              <a:rPr lang="es-AR" dirty="0" err="1"/>
              <a:t>Run</a:t>
            </a:r>
            <a:r>
              <a:rPr lang="es-AR" dirty="0"/>
              <a:t> </a:t>
            </a:r>
            <a:r>
              <a:rPr lang="es-AR" dirty="0" err="1"/>
              <a:t>Epanet</a:t>
            </a:r>
            <a:r>
              <a:rPr lang="es-AR" dirty="0"/>
              <a:t> </a:t>
            </a:r>
            <a:r>
              <a:rPr lang="es-AR" dirty="0" err="1"/>
              <a:t>Simulation</a:t>
            </a:r>
            <a:r>
              <a:rPr lang="es-AR" dirty="0"/>
              <a:t>&gt;)</a:t>
            </a:r>
          </a:p>
          <a:p>
            <a:endParaRPr lang="es-AR" dirty="0" smtClean="0"/>
          </a:p>
          <a:p>
            <a:r>
              <a:rPr lang="es-AR" dirty="0" smtClean="0"/>
              <a:t>Guardar </a:t>
            </a:r>
            <a:r>
              <a:rPr lang="es-AR" dirty="0"/>
              <a:t>las </a:t>
            </a:r>
            <a:r>
              <a:rPr lang="es-AR" dirty="0" smtClean="0"/>
              <a:t>capas y </a:t>
            </a:r>
            <a:r>
              <a:rPr lang="es-AR" dirty="0"/>
              <a:t>salir del modo de edición</a:t>
            </a:r>
            <a:r>
              <a:rPr lang="es-AR" dirty="0" smtClean="0"/>
              <a:t>.</a:t>
            </a:r>
          </a:p>
          <a:p>
            <a:endParaRPr lang="es-AR" dirty="0"/>
          </a:p>
          <a:p>
            <a:r>
              <a:rPr lang="es-AR" dirty="0" smtClean="0"/>
              <a:t>Guardar </a:t>
            </a:r>
            <a:r>
              <a:rPr lang="es-AR" dirty="0"/>
              <a:t>el proyecto</a:t>
            </a:r>
            <a:r>
              <a:rPr lang="es-AR" dirty="0" smtClean="0"/>
              <a:t>.</a:t>
            </a:r>
          </a:p>
          <a:p>
            <a:endParaRPr lang="es-AR" dirty="0"/>
          </a:p>
          <a:p>
            <a:r>
              <a:rPr lang="es-AR" dirty="0" smtClean="0"/>
              <a:t>Exportar </a:t>
            </a:r>
            <a:r>
              <a:rPr lang="es-AR" dirty="0"/>
              <a:t>la red proyectada al formato </a:t>
            </a:r>
            <a:r>
              <a:rPr lang="es-AR" dirty="0" err="1"/>
              <a:t>dxf</a:t>
            </a:r>
            <a:r>
              <a:rPr lang="es-AR" dirty="0"/>
              <a:t>. </a:t>
            </a:r>
            <a:r>
              <a:rPr lang="es-AR" dirty="0" smtClean="0"/>
              <a:t>Adatar a escala compatible</a:t>
            </a:r>
            <a:endParaRPr lang="es-A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300" y="3212976"/>
            <a:ext cx="4790185" cy="3513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Elipse"/>
          <p:cNvSpPr/>
          <p:nvPr/>
        </p:nvSpPr>
        <p:spPr>
          <a:xfrm>
            <a:off x="3317045" y="5877272"/>
            <a:ext cx="1656184"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298" y="3212976"/>
            <a:ext cx="3575239" cy="3610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731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268760"/>
            <a:ext cx="4822621" cy="4811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395536" y="344036"/>
            <a:ext cx="4392488" cy="461665"/>
          </a:xfrm>
          <a:prstGeom prst="rect">
            <a:avLst/>
          </a:prstGeom>
          <a:noFill/>
        </p:spPr>
        <p:txBody>
          <a:bodyPr wrap="square" rtlCol="0">
            <a:spAutoFit/>
          </a:bodyPr>
          <a:lstStyle/>
          <a:p>
            <a:pPr algn="ctr"/>
            <a:r>
              <a:rPr lang="es-ES" sz="2400" dirty="0" smtClean="0"/>
              <a:t>Crear un nuevo proyecto de </a:t>
            </a:r>
            <a:r>
              <a:rPr lang="es-ES" sz="2400" dirty="0" err="1" smtClean="0"/>
              <a:t>QGis</a:t>
            </a:r>
            <a:endParaRPr lang="es-AR"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852" y="188640"/>
            <a:ext cx="1115185"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3779912" y="3645024"/>
            <a:ext cx="936104"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CuadroTexto"/>
          <p:cNvSpPr txBox="1"/>
          <p:nvPr/>
        </p:nvSpPr>
        <p:spPr>
          <a:xfrm>
            <a:off x="243650" y="2377911"/>
            <a:ext cx="4809024" cy="3139321"/>
          </a:xfrm>
          <a:prstGeom prst="rect">
            <a:avLst/>
          </a:prstGeom>
          <a:noFill/>
        </p:spPr>
        <p:txBody>
          <a:bodyPr wrap="square" rtlCol="0">
            <a:spAutoFit/>
          </a:bodyPr>
          <a:lstStyle/>
          <a:p>
            <a:r>
              <a:rPr lang="es-ES" dirty="0" smtClean="0"/>
              <a:t>Ajustar el sistema de coordenadas. </a:t>
            </a:r>
          </a:p>
          <a:p>
            <a:endParaRPr lang="es-ES" dirty="0" smtClean="0"/>
          </a:p>
          <a:p>
            <a:r>
              <a:rPr lang="es-ES" dirty="0" smtClean="0"/>
              <a:t>En la Provincia de Mendoza, Argentina, </a:t>
            </a:r>
          </a:p>
          <a:p>
            <a:r>
              <a:rPr lang="es-ES" dirty="0" smtClean="0"/>
              <a:t>históricamente se utilizan: </a:t>
            </a:r>
          </a:p>
          <a:p>
            <a:endParaRPr lang="es-ES" dirty="0" smtClean="0"/>
          </a:p>
          <a:p>
            <a:r>
              <a:rPr lang="es-ES" dirty="0" smtClean="0"/>
              <a:t>Campo </a:t>
            </a:r>
            <a:r>
              <a:rPr lang="es-ES" dirty="0" err="1" smtClean="0"/>
              <a:t>Inchauspe</a:t>
            </a:r>
            <a:r>
              <a:rPr lang="es-ES" dirty="0" smtClean="0"/>
              <a:t> / Argentina 2 – EPSG:22192</a:t>
            </a:r>
          </a:p>
          <a:p>
            <a:r>
              <a:rPr lang="es-ES" dirty="0" err="1" smtClean="0"/>
              <a:t>Posgar</a:t>
            </a:r>
            <a:r>
              <a:rPr lang="es-ES" dirty="0" smtClean="0"/>
              <a:t> 94               / Argentina 2 – EPSG: 22182</a:t>
            </a:r>
          </a:p>
          <a:p>
            <a:r>
              <a:rPr lang="es-ES" dirty="0" err="1" smtClean="0"/>
              <a:t>Posgar</a:t>
            </a:r>
            <a:r>
              <a:rPr lang="es-ES" dirty="0" smtClean="0"/>
              <a:t> 98               / Argentina 2 – EPSG: 22172</a:t>
            </a:r>
          </a:p>
          <a:p>
            <a:r>
              <a:rPr lang="es-ES" dirty="0" err="1" smtClean="0"/>
              <a:t>Posgar</a:t>
            </a:r>
            <a:r>
              <a:rPr lang="es-ES" dirty="0" smtClean="0"/>
              <a:t> 2007           / Argentina 2 – EPSG: 5344</a:t>
            </a:r>
          </a:p>
          <a:p>
            <a:endParaRPr lang="es-ES" dirty="0"/>
          </a:p>
          <a:p>
            <a:r>
              <a:rPr lang="es-ES" dirty="0" smtClean="0"/>
              <a:t>Seleccionamos la última, que es la más actual</a:t>
            </a:r>
            <a:endParaRPr lang="es-AR" dirty="0"/>
          </a:p>
        </p:txBody>
      </p:sp>
    </p:spTree>
    <p:extLst>
      <p:ext uri="{BB962C8B-B14F-4D97-AF65-F5344CB8AC3E}">
        <p14:creationId xmlns:p14="http://schemas.microsoft.com/office/powerpoint/2010/main" val="4122882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475656" y="548680"/>
            <a:ext cx="6696744" cy="646331"/>
          </a:xfrm>
          <a:prstGeom prst="rect">
            <a:avLst/>
          </a:prstGeom>
          <a:noFill/>
        </p:spPr>
        <p:txBody>
          <a:bodyPr wrap="square" rtlCol="0">
            <a:spAutoFit/>
          </a:bodyPr>
          <a:lstStyle/>
          <a:p>
            <a:r>
              <a:rPr lang="es-ES" dirty="0" smtClean="0"/>
              <a:t>Crear los archivos </a:t>
            </a:r>
            <a:r>
              <a:rPr lang="es-ES" dirty="0" err="1" smtClean="0"/>
              <a:t>Shape</a:t>
            </a:r>
            <a:r>
              <a:rPr lang="es-ES" dirty="0" smtClean="0"/>
              <a:t> desde el menú de </a:t>
            </a:r>
            <a:r>
              <a:rPr lang="es-ES" dirty="0" err="1" smtClean="0"/>
              <a:t>QGis</a:t>
            </a:r>
            <a:endParaRPr lang="es-ES" dirty="0" smtClean="0"/>
          </a:p>
          <a:p>
            <a:r>
              <a:rPr lang="es-ES" dirty="0" smtClean="0"/>
              <a:t>Capas -&gt; Crear capa -&gt; Nueva capa de archivo </a:t>
            </a:r>
            <a:r>
              <a:rPr lang="es-ES" dirty="0" err="1" smtClean="0"/>
              <a:t>Shape</a:t>
            </a:r>
            <a:r>
              <a:rPr lang="es-ES" dirty="0" smtClean="0"/>
              <a:t> …</a:t>
            </a:r>
            <a:endParaRPr lang="es-A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06" y="1268760"/>
            <a:ext cx="75914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4039490"/>
            <a:ext cx="317943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222" y="3319462"/>
            <a:ext cx="6286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222" y="5229200"/>
            <a:ext cx="7524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3 Conector recto de flecha"/>
          <p:cNvCxnSpPr>
            <a:stCxn id="5124" idx="2"/>
            <a:endCxn id="5123" idx="0"/>
          </p:cNvCxnSpPr>
          <p:nvPr/>
        </p:nvCxnSpPr>
        <p:spPr>
          <a:xfrm>
            <a:off x="4649547" y="3538537"/>
            <a:ext cx="0" cy="5009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 name="5 Conector recto de flecha"/>
          <p:cNvCxnSpPr/>
          <p:nvPr/>
        </p:nvCxnSpPr>
        <p:spPr>
          <a:xfrm flipH="1" flipV="1">
            <a:off x="3419872" y="4437112"/>
            <a:ext cx="1008112" cy="7920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 name="7 Conector recto de flecha"/>
          <p:cNvCxnSpPr/>
          <p:nvPr/>
        </p:nvCxnSpPr>
        <p:spPr>
          <a:xfrm flipH="1" flipV="1">
            <a:off x="3779912" y="4437112"/>
            <a:ext cx="760306" cy="7920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9 Conector recto de flecha"/>
          <p:cNvCxnSpPr>
            <a:stCxn id="5125" idx="0"/>
          </p:cNvCxnSpPr>
          <p:nvPr/>
        </p:nvCxnSpPr>
        <p:spPr>
          <a:xfrm flipH="1" flipV="1">
            <a:off x="4283968" y="4437112"/>
            <a:ext cx="427492" cy="7920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11 Conector recto de flecha"/>
          <p:cNvCxnSpPr/>
          <p:nvPr/>
        </p:nvCxnSpPr>
        <p:spPr>
          <a:xfrm flipV="1">
            <a:off x="4860032" y="4437112"/>
            <a:ext cx="227665" cy="7920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p:cNvCxnSpPr/>
          <p:nvPr/>
        </p:nvCxnSpPr>
        <p:spPr>
          <a:xfrm flipV="1">
            <a:off x="4963872" y="4437112"/>
            <a:ext cx="544232" cy="7920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14 CuadroTexto"/>
          <p:cNvSpPr txBox="1"/>
          <p:nvPr/>
        </p:nvSpPr>
        <p:spPr>
          <a:xfrm>
            <a:off x="5087697" y="3212976"/>
            <a:ext cx="1356511" cy="369332"/>
          </a:xfrm>
          <a:prstGeom prst="rect">
            <a:avLst/>
          </a:prstGeom>
          <a:noFill/>
        </p:spPr>
        <p:txBody>
          <a:bodyPr wrap="square" rtlCol="0">
            <a:spAutoFit/>
          </a:bodyPr>
          <a:lstStyle/>
          <a:p>
            <a:r>
              <a:rPr lang="es-ES" dirty="0" smtClean="0"/>
              <a:t>Tuberías</a:t>
            </a:r>
            <a:endParaRPr lang="es-AR" dirty="0"/>
          </a:p>
        </p:txBody>
      </p:sp>
      <p:sp>
        <p:nvSpPr>
          <p:cNvPr id="16" name="15 CuadroTexto"/>
          <p:cNvSpPr txBox="1"/>
          <p:nvPr/>
        </p:nvSpPr>
        <p:spPr>
          <a:xfrm>
            <a:off x="2375756" y="5589240"/>
            <a:ext cx="4896544" cy="369332"/>
          </a:xfrm>
          <a:prstGeom prst="rect">
            <a:avLst/>
          </a:prstGeom>
          <a:noFill/>
        </p:spPr>
        <p:txBody>
          <a:bodyPr wrap="square" rtlCol="0">
            <a:spAutoFit/>
          </a:bodyPr>
          <a:lstStyle/>
          <a:p>
            <a:r>
              <a:rPr lang="es-ES" dirty="0" smtClean="0"/>
              <a:t>Nodos    Embalse    Depósito     Bomba     Válvula</a:t>
            </a:r>
            <a:endParaRPr lang="es-AR" dirty="0"/>
          </a:p>
        </p:txBody>
      </p:sp>
      <p:sp>
        <p:nvSpPr>
          <p:cNvPr id="17" name="16 CuadroTexto"/>
          <p:cNvSpPr txBox="1"/>
          <p:nvPr/>
        </p:nvSpPr>
        <p:spPr>
          <a:xfrm>
            <a:off x="6300192" y="4149080"/>
            <a:ext cx="2035739" cy="369332"/>
          </a:xfrm>
          <a:prstGeom prst="rect">
            <a:avLst/>
          </a:prstGeom>
          <a:noFill/>
        </p:spPr>
        <p:txBody>
          <a:bodyPr wrap="square" rtlCol="0">
            <a:spAutoFit/>
          </a:bodyPr>
          <a:lstStyle/>
          <a:p>
            <a:r>
              <a:rPr lang="es-ES" dirty="0" smtClean="0"/>
              <a:t>(</a:t>
            </a:r>
            <a:r>
              <a:rPr lang="es-ES" dirty="0" err="1" smtClean="0"/>
              <a:t>Menu</a:t>
            </a:r>
            <a:r>
              <a:rPr lang="es-ES" dirty="0" smtClean="0"/>
              <a:t> EpaNet2)</a:t>
            </a:r>
            <a:endParaRPr lang="es-AR" dirty="0"/>
          </a:p>
        </p:txBody>
      </p:sp>
      <p:sp>
        <p:nvSpPr>
          <p:cNvPr id="18" name="17 CuadroTexto"/>
          <p:cNvSpPr txBox="1"/>
          <p:nvPr/>
        </p:nvSpPr>
        <p:spPr>
          <a:xfrm>
            <a:off x="2987824" y="2673131"/>
            <a:ext cx="3456384" cy="646331"/>
          </a:xfrm>
          <a:prstGeom prst="rect">
            <a:avLst/>
          </a:prstGeom>
          <a:noFill/>
        </p:spPr>
        <p:txBody>
          <a:bodyPr wrap="square" rtlCol="0">
            <a:spAutoFit/>
          </a:bodyPr>
          <a:lstStyle/>
          <a:p>
            <a:r>
              <a:rPr lang="es-ES" sz="3600" dirty="0" smtClean="0"/>
              <a:t>Tipos de capas</a:t>
            </a:r>
            <a:endParaRPr lang="es-AR" sz="3600" dirty="0"/>
          </a:p>
        </p:txBody>
      </p:sp>
    </p:spTree>
    <p:extLst>
      <p:ext uri="{BB962C8B-B14F-4D97-AF65-F5344CB8AC3E}">
        <p14:creationId xmlns:p14="http://schemas.microsoft.com/office/powerpoint/2010/main" val="1397693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97" y="985225"/>
            <a:ext cx="842962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611560" y="332656"/>
            <a:ext cx="7920880" cy="646331"/>
          </a:xfrm>
          <a:prstGeom prst="rect">
            <a:avLst/>
          </a:prstGeom>
          <a:noFill/>
        </p:spPr>
        <p:txBody>
          <a:bodyPr wrap="square" rtlCol="0">
            <a:spAutoFit/>
          </a:bodyPr>
          <a:lstStyle/>
          <a:p>
            <a:r>
              <a:rPr lang="es-ES" dirty="0" smtClean="0"/>
              <a:t>Seleccionamos la ubicación donde guardaremos el archivo y le asignamos el nombre que queramos</a:t>
            </a:r>
            <a:endParaRPr lang="es-AR" dirty="0"/>
          </a:p>
        </p:txBody>
      </p:sp>
      <p:cxnSp>
        <p:nvCxnSpPr>
          <p:cNvPr id="4" name="3 Conector recto de flecha"/>
          <p:cNvCxnSpPr/>
          <p:nvPr/>
        </p:nvCxnSpPr>
        <p:spPr>
          <a:xfrm>
            <a:off x="5940152" y="655821"/>
            <a:ext cx="2520280" cy="82896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5 CuadroTexto"/>
          <p:cNvSpPr txBox="1"/>
          <p:nvPr/>
        </p:nvSpPr>
        <p:spPr>
          <a:xfrm>
            <a:off x="467544" y="5877272"/>
            <a:ext cx="8280920" cy="646331"/>
          </a:xfrm>
          <a:prstGeom prst="rect">
            <a:avLst/>
          </a:prstGeom>
          <a:noFill/>
        </p:spPr>
        <p:txBody>
          <a:bodyPr wrap="square" rtlCol="0">
            <a:spAutoFit/>
          </a:bodyPr>
          <a:lstStyle/>
          <a:p>
            <a:r>
              <a:rPr lang="es-ES" dirty="0" smtClean="0"/>
              <a:t>No es necesario armar los campos de la base de datos. </a:t>
            </a:r>
          </a:p>
          <a:p>
            <a:r>
              <a:rPr lang="es-ES" dirty="0" smtClean="0"/>
              <a:t>Mas tarde, el complemento </a:t>
            </a:r>
            <a:r>
              <a:rPr lang="es-ES" dirty="0" err="1" smtClean="0"/>
              <a:t>QWater</a:t>
            </a:r>
            <a:r>
              <a:rPr lang="es-ES" dirty="0" smtClean="0"/>
              <a:t> lo hará por nosotros.</a:t>
            </a:r>
            <a:endParaRPr lang="es-AR" dirty="0"/>
          </a:p>
        </p:txBody>
      </p:sp>
    </p:spTree>
    <p:extLst>
      <p:ext uri="{BB962C8B-B14F-4D97-AF65-F5344CB8AC3E}">
        <p14:creationId xmlns:p14="http://schemas.microsoft.com/office/powerpoint/2010/main" val="3191543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147106"/>
            <a:ext cx="3528392" cy="219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1429011" y="332656"/>
            <a:ext cx="5976664" cy="646331"/>
          </a:xfrm>
          <a:prstGeom prst="rect">
            <a:avLst/>
          </a:prstGeom>
          <a:noFill/>
        </p:spPr>
        <p:txBody>
          <a:bodyPr wrap="square" rtlCol="0">
            <a:spAutoFit/>
          </a:bodyPr>
          <a:lstStyle/>
          <a:p>
            <a:pPr algn="ctr"/>
            <a:r>
              <a:rPr lang="es-ES" sz="3600" dirty="0" smtClean="0"/>
              <a:t>Guardamos el proyecto</a:t>
            </a:r>
            <a:endParaRPr lang="es-AR" sz="36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999" y="3625028"/>
            <a:ext cx="6192688" cy="293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612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TotalTime>
  <Words>3263</Words>
  <Application>Microsoft Office PowerPoint</Application>
  <PresentationFormat>Presentación en pantalla (4:3)</PresentationFormat>
  <Paragraphs>1099</Paragraphs>
  <Slides>54</Slides>
  <Notes>0</Notes>
  <HiddenSlides>0</HiddenSlides>
  <MMClips>0</MMClips>
  <ScaleCrop>false</ScaleCrop>
  <HeadingPairs>
    <vt:vector size="4" baseType="variant">
      <vt:variant>
        <vt:lpstr>Tema</vt:lpstr>
      </vt:variant>
      <vt:variant>
        <vt:i4>1</vt:i4>
      </vt:variant>
      <vt:variant>
        <vt:lpstr>Títulos de diapositiva</vt:lpstr>
      </vt:variant>
      <vt:variant>
        <vt:i4>54</vt:i4>
      </vt:variant>
    </vt:vector>
  </HeadingPairs>
  <TitlesOfParts>
    <vt:vector size="55"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EPAS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Moreno</dc:creator>
  <cp:lastModifiedBy>Carlos Moreno</cp:lastModifiedBy>
  <cp:revision>62</cp:revision>
  <dcterms:created xsi:type="dcterms:W3CDTF">2019-03-11T15:50:02Z</dcterms:created>
  <dcterms:modified xsi:type="dcterms:W3CDTF">2019-03-28T12:20:45Z</dcterms:modified>
</cp:coreProperties>
</file>